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57" r:id="rId4"/>
    <p:sldId id="268" r:id="rId5"/>
    <p:sldId id="269" r:id="rId6"/>
    <p:sldId id="270" r:id="rId7"/>
    <p:sldId id="272" r:id="rId8"/>
    <p:sldId id="271" r:id="rId9"/>
    <p:sldId id="273" r:id="rId10"/>
    <p:sldId id="279" r:id="rId11"/>
    <p:sldId id="274" r:id="rId12"/>
    <p:sldId id="276" r:id="rId13"/>
    <p:sldId id="277" r:id="rId14"/>
    <p:sldId id="278"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D12"/>
    <a:srgbClr val="B2D0B4"/>
    <a:srgbClr val="3D3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1692" autoAdjust="0"/>
  </p:normalViewPr>
  <p:slideViewPr>
    <p:cSldViewPr>
      <p:cViewPr varScale="1">
        <p:scale>
          <a:sx n="70" d="100"/>
          <a:sy n="70" d="100"/>
        </p:scale>
        <p:origin x="2094" y="6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12/6/2022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Choosing a Tech Stack Hackathon Session!</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 When your project is in a state where you’re ready to show it off, it’s time to </a:t>
            </a:r>
            <a:r>
              <a:rPr lang="en-US" b="1" i="0" dirty="0">
                <a:solidFill>
                  <a:srgbClr val="D1D5DB"/>
                </a:solidFill>
                <a:effectLst/>
                <a:latin typeface="Söhne"/>
              </a:rPr>
              <a:t>deploy</a:t>
            </a:r>
            <a:r>
              <a:rPr lang="en-US" b="0" i="0" dirty="0">
                <a:solidFill>
                  <a:srgbClr val="D1D5DB"/>
                </a:solidFill>
                <a:effectLst/>
                <a:latin typeface="Söhne"/>
              </a:rPr>
              <a:t>! To deploy just means to make available for people to try on their device(s).</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Deploying a web app </a:t>
            </a:r>
            <a:r>
              <a:rPr lang="en-US" b="1" i="0" dirty="0">
                <a:solidFill>
                  <a:srgbClr val="D1D5DB"/>
                </a:solidFill>
                <a:effectLst/>
                <a:latin typeface="Söhne"/>
              </a:rPr>
              <a:t>can be </a:t>
            </a:r>
            <a:r>
              <a:rPr lang="en-US" b="0" i="0" dirty="0">
                <a:solidFill>
                  <a:srgbClr val="D1D5DB"/>
                </a:solidFill>
                <a:effectLst/>
                <a:latin typeface="Söhne"/>
              </a:rPr>
              <a:t>simple.</a:t>
            </a:r>
          </a:p>
          <a:p>
            <a:pPr lvl="1" algn="l">
              <a:buFont typeface="Arial" panose="020B0604020202020204" pitchFamily="34" charset="0"/>
              <a:buChar char="•"/>
            </a:pPr>
            <a:r>
              <a:rPr lang="en-US" b="0" i="0" dirty="0">
                <a:solidFill>
                  <a:srgbClr val="D1D5DB"/>
                </a:solidFill>
                <a:effectLst/>
                <a:latin typeface="Söhne"/>
              </a:rPr>
              <a:t> It typically involves copying the files for your website onto a </a:t>
            </a:r>
            <a:r>
              <a:rPr lang="en-US" b="1" i="0" dirty="0">
                <a:solidFill>
                  <a:srgbClr val="D1D5DB"/>
                </a:solidFill>
                <a:effectLst/>
                <a:latin typeface="Söhne"/>
              </a:rPr>
              <a:t>web server</a:t>
            </a:r>
            <a:r>
              <a:rPr lang="en-US" b="0" i="0" dirty="0">
                <a:solidFill>
                  <a:srgbClr val="D1D5DB"/>
                </a:solidFill>
                <a:effectLst/>
                <a:latin typeface="Söhne"/>
              </a:rPr>
              <a:t>, thus making it accessible to users via a web browser on their computer or phone.</a:t>
            </a:r>
          </a:p>
          <a:p>
            <a:pPr lvl="1" algn="l">
              <a:buFont typeface="Arial" panose="020B0604020202020204" pitchFamily="34" charset="0"/>
              <a:buChar char="•"/>
            </a:pPr>
            <a:r>
              <a:rPr lang="en-US" b="0" i="0" dirty="0">
                <a:solidFill>
                  <a:srgbClr val="D1D5DB"/>
                </a:solidFill>
                <a:effectLst/>
                <a:latin typeface="Söhne"/>
              </a:rPr>
              <a:t> Web-based IDEs (like Replit) do this automatically every time you hit </a:t>
            </a:r>
            <a:r>
              <a:rPr lang="en-US" b="1" i="0" dirty="0">
                <a:solidFill>
                  <a:srgbClr val="D1D5DB"/>
                </a:solidFill>
                <a:effectLst/>
                <a:latin typeface="Söhne"/>
              </a:rPr>
              <a:t>Save</a:t>
            </a:r>
            <a:r>
              <a:rPr lang="en-US" b="0" i="0" dirty="0">
                <a:solidFill>
                  <a:srgbClr val="D1D5DB"/>
                </a:solidFill>
                <a:effectLst/>
                <a:latin typeface="Söhne"/>
              </a:rPr>
              <a:t>.</a:t>
            </a:r>
            <a:r>
              <a:rPr lang="en-US" b="1" i="0" dirty="0">
                <a:solidFill>
                  <a:srgbClr val="D1D5DB"/>
                </a:solidFill>
                <a:effectLst/>
                <a:latin typeface="Söhne"/>
              </a:rPr>
              <a:t> </a:t>
            </a:r>
            <a:r>
              <a:rPr lang="en-US" b="0" i="0" dirty="0">
                <a:solidFill>
                  <a:srgbClr val="D1D5DB"/>
                </a:solidFill>
                <a:effectLst/>
                <a:latin typeface="Söhne"/>
              </a:rPr>
              <a:t>Think about what is happening when you see your code changes reflected in the preview in your browser.</a:t>
            </a:r>
          </a:p>
          <a:p>
            <a:pPr lvl="1" algn="l">
              <a:buFont typeface="Arial" panose="020B0604020202020204" pitchFamily="34" charset="0"/>
              <a:buChar char="•"/>
            </a:pPr>
            <a:r>
              <a:rPr lang="en-US" b="0" i="0" dirty="0">
                <a:solidFill>
                  <a:srgbClr val="D1D5DB"/>
                </a:solidFill>
                <a:effectLst/>
                <a:latin typeface="Söhne"/>
              </a:rPr>
              <a:t> You can also Publish your </a:t>
            </a:r>
            <a:r>
              <a:rPr lang="en-US" b="0" i="0" dirty="0" err="1">
                <a:solidFill>
                  <a:srgbClr val="D1D5DB"/>
                </a:solidFill>
                <a:effectLst/>
                <a:latin typeface="Söhne"/>
              </a:rPr>
              <a:t>Repl</a:t>
            </a:r>
            <a:r>
              <a:rPr lang="en-US" b="0" i="0" dirty="0">
                <a:solidFill>
                  <a:srgbClr val="D1D5DB"/>
                </a:solidFill>
                <a:effectLst/>
                <a:latin typeface="Söhne"/>
              </a:rPr>
              <a:t> more officially by following the </a:t>
            </a:r>
            <a:r>
              <a:rPr lang="en-US" b="1" i="0" dirty="0">
                <a:solidFill>
                  <a:srgbClr val="D1D5DB"/>
                </a:solidFill>
                <a:effectLst/>
                <a:latin typeface="Söhne"/>
              </a:rPr>
              <a:t>Sharing Your </a:t>
            </a:r>
            <a:r>
              <a:rPr lang="en-US" b="1" i="0" dirty="0" err="1">
                <a:solidFill>
                  <a:srgbClr val="D1D5DB"/>
                </a:solidFill>
                <a:effectLst/>
                <a:latin typeface="Söhne"/>
              </a:rPr>
              <a:t>Repl</a:t>
            </a:r>
            <a:r>
              <a:rPr lang="en-US" b="0" i="0" dirty="0">
                <a:solidFill>
                  <a:srgbClr val="D1D5DB"/>
                </a:solidFill>
                <a:effectLst/>
                <a:latin typeface="Söhne"/>
              </a:rPr>
              <a:t> link in the </a:t>
            </a:r>
            <a:r>
              <a:rPr lang="en-US" b="1" i="0" dirty="0">
                <a:solidFill>
                  <a:srgbClr val="D1D5DB"/>
                </a:solidFill>
                <a:effectLst/>
                <a:latin typeface="Söhne"/>
              </a:rPr>
              <a:t>Resources</a:t>
            </a:r>
            <a:r>
              <a:rPr lang="en-US" b="0" i="0" dirty="0">
                <a:solidFill>
                  <a:srgbClr val="D1D5DB"/>
                </a:solidFill>
                <a:effectLst/>
                <a:latin typeface="Söhne"/>
              </a:rPr>
              <a:t>.</a:t>
            </a:r>
          </a:p>
          <a:p>
            <a:pPr lvl="1"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Deploying a native app can be more complex, as it involves building and compiling the app for specific platforms and submitting it to app stores for distribution.</a:t>
            </a:r>
          </a:p>
          <a:p>
            <a:pPr lvl="1" algn="l">
              <a:buFont typeface="Arial" panose="020B0604020202020204" pitchFamily="34" charset="0"/>
              <a:buChar char="•"/>
            </a:pPr>
            <a:r>
              <a:rPr lang="en-US" b="0" i="0" dirty="0">
                <a:solidFill>
                  <a:srgbClr val="D1D5DB"/>
                </a:solidFill>
                <a:effectLst/>
                <a:latin typeface="Söhne"/>
              </a:rPr>
              <a:t> You are also required to sign up for a developer account, which is not free.</a:t>
            </a:r>
          </a:p>
          <a:p>
            <a:pPr lvl="1" algn="l">
              <a:buFont typeface="Arial" panose="020B0604020202020204" pitchFamily="34" charset="0"/>
              <a:buChar char="•"/>
            </a:pPr>
            <a:endParaRPr lang="en-US" b="0" i="0" dirty="0">
              <a:solidFill>
                <a:srgbClr val="D1D5DB"/>
              </a:solidFill>
              <a:effectLst/>
              <a:latin typeface="Söhne"/>
            </a:endParaRPr>
          </a:p>
          <a:p>
            <a:pPr lvl="0" algn="l">
              <a:buFont typeface="Arial" panose="020B0604020202020204" pitchFamily="34" charset="0"/>
              <a:buChar char="•"/>
            </a:pPr>
            <a:r>
              <a:rPr lang="en-US" b="0" i="0" dirty="0">
                <a:solidFill>
                  <a:srgbClr val="D1D5DB"/>
                </a:solidFill>
                <a:effectLst/>
                <a:latin typeface="Söhne"/>
              </a:rPr>
              <a:t> An advanced topic for a future session is continuous deployment, which can be set up to automatically deploy your site every time a code change happens!</a:t>
            </a:r>
          </a:p>
          <a:p>
            <a:pPr lvl="1" algn="l">
              <a:buFont typeface="Arial" panose="020B0604020202020204" pitchFamily="34" charset="0"/>
              <a:buChar char="•"/>
            </a:pPr>
            <a:r>
              <a:rPr lang="en-US" b="0" i="0" dirty="0">
                <a:solidFill>
                  <a:srgbClr val="D1D5DB"/>
                </a:solidFill>
                <a:effectLst/>
                <a:latin typeface="Söhne"/>
              </a:rPr>
              <a:t> This is a big part of what DevOps is.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In general, deploying a web app can be relatively straightforward, while deploying a native app is more complex and may require more time and resources.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 In this hackathon there are no specific requirements around deployment. Any way you want to share your creation with us is fine!</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3140809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here’s some general advice you might want to consider.</a:t>
            </a:r>
          </a:p>
          <a:p>
            <a:pPr marL="171450" indent="-171450">
              <a:buFont typeface="Arial" panose="020B0604020202020204" pitchFamily="34" charset="0"/>
              <a:buChar char="•"/>
            </a:pPr>
            <a:r>
              <a:rPr lang="en-US" dirty="0"/>
              <a:t>We said this before, but if you’re not sure about what to do: try a web app! It’s easy to start, used in industry, and generally known by most mentors.</a:t>
            </a:r>
          </a:p>
          <a:p>
            <a:pPr marL="171450" indent="-171450">
              <a:buFont typeface="Arial" panose="020B0604020202020204" pitchFamily="34" charset="0"/>
              <a:buChar char="•"/>
            </a:pPr>
            <a:r>
              <a:rPr lang="en-US" dirty="0"/>
              <a:t>You should consider what your team already knows – with only 48 hours, any pre-existing knowledge can make it much easier. If you’re not using a stack your team already knows, use some of the tech stacks we’ve already recommended. Or, completely ignore that if you want! But know that we might not be able to support you as much.</a:t>
            </a:r>
          </a:p>
          <a:p>
            <a:pPr marL="171450" indent="-171450">
              <a:buFont typeface="Arial" panose="020B0604020202020204" pitchFamily="34" charset="0"/>
              <a:buChar char="•"/>
            </a:pPr>
            <a:r>
              <a:rPr lang="en-US" dirty="0"/>
              <a:t>If you’re struggling to choose, consider the simplest option. Again, it’s only 48 hours.</a:t>
            </a:r>
          </a:p>
          <a:p>
            <a:pPr marL="171450" indent="-171450">
              <a:buFont typeface="Arial" panose="020B0604020202020204" pitchFamily="34" charset="0"/>
              <a:buChar char="•"/>
            </a:pPr>
            <a:r>
              <a:rPr lang="en-US" dirty="0"/>
              <a:t>For help jump starting your project, it’s totally cool to use boiler-plate examples! Just make sure you understand the code you’re pulling into your project.</a:t>
            </a:r>
          </a:p>
          <a:p>
            <a:pPr marL="171450" indent="-171450">
              <a:buFont typeface="Arial" panose="020B0604020202020204" pitchFamily="34" charset="0"/>
              <a:buChar char="•"/>
            </a:pPr>
            <a:r>
              <a:rPr lang="en-US" dirty="0"/>
              <a:t>If you are using a web stack, it is highly recommended to use one that has already been established. You can feel free to mix and match if you really want, but it might be more difficult to find support. Some standard web stacks include Express &amp; EJS (powered by </a:t>
            </a:r>
            <a:r>
              <a:rPr lang="en-US" dirty="0" err="1"/>
              <a:t>Node+JS</a:t>
            </a:r>
            <a:r>
              <a:rPr lang="en-US" dirty="0"/>
              <a:t>), MERN (MongoDB, Express, React, Node), Flask + SQLite (powered by Python), and Django + MySQL (also powered by Python).</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105138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minute to look at some resources. Remember, you can go to tinyurl.com/hackhyland2023 to get to our Hackathon Website – there is a ton of useful stuff there. Navigate to </a:t>
            </a:r>
            <a:r>
              <a:rPr lang="en-US" b="1" dirty="0"/>
              <a:t>Workshops &amp; Sessions -&gt; Choosing a Tech Stack</a:t>
            </a:r>
            <a:r>
              <a:rPr lang="en-US" b="0" dirty="0"/>
              <a:t> for links to these resources and mentor information.</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2989393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for some important takeaways from this session.</a:t>
            </a:r>
          </a:p>
          <a:p>
            <a:pPr marL="171450" indent="-171450">
              <a:buFont typeface="Arial" panose="020B0604020202020204" pitchFamily="34" charset="0"/>
              <a:buChar char="•"/>
            </a:pPr>
            <a:r>
              <a:rPr lang="en-US" dirty="0"/>
              <a:t>Start strong! Think like an architect and decide your stack, then stick with it and jump in as fast as you can. Then…</a:t>
            </a:r>
          </a:p>
          <a:p>
            <a:pPr marL="171450" indent="-171450">
              <a:buFont typeface="Arial" panose="020B0604020202020204" pitchFamily="34" charset="0"/>
              <a:buChar char="•"/>
            </a:pPr>
            <a:r>
              <a:rPr lang="en-US" dirty="0"/>
              <a:t>Use your resources! Find tutorials, boiler-plate code, and more. These can help a lot when you’re getting your project off the ground.</a:t>
            </a:r>
          </a:p>
          <a:p>
            <a:pPr marL="171450" indent="-171450">
              <a:buFont typeface="Arial" panose="020B0604020202020204" pitchFamily="34" charset="0"/>
              <a:buChar char="•"/>
            </a:pPr>
            <a:r>
              <a:rPr lang="en-US" dirty="0"/>
              <a:t>Keep in mind that you will learn, one way or another! There’s always going to be learning to do… you’ll run into problems, solve them, then find more problems… it’s all part of the experience.</a:t>
            </a:r>
          </a:p>
          <a:p>
            <a:pPr marL="171450" indent="-171450">
              <a:buFont typeface="Arial" panose="020B0604020202020204" pitchFamily="34" charset="0"/>
              <a:buChar char="•"/>
            </a:pPr>
            <a:r>
              <a:rPr lang="en-US" dirty="0"/>
              <a:t>And finally, there are no wrong decisions here! You’re going to learn, so even if you choose a stack that isn’t perfect, you’ll now have that experience. So just do your best, and try to have some fun along the way.</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3354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time for any questions you may have.</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7039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your for attending this session, and best of luck with </a:t>
            </a:r>
            <a:r>
              <a:rPr lang="en-US"/>
              <a:t>your projects!</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260511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we’ll be covering today. We’ll talk about your goals and considerations, then get into some specific technologies and frameworks you’ll want to consider. We’ll also touch on deployment and show you some resources you can use to get your projects off the ground with whichever stack you choose. Finally, we’ll close things out with some concluding thoughts, and have some time for questions. Now let’s get into it!</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252294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talk specifics, let’s think about the big picture here. What are your goals at this hackathon?</a:t>
            </a:r>
          </a:p>
          <a:p>
            <a:pPr marL="171450" indent="-171450">
              <a:buFont typeface="Arial" panose="020B0604020202020204" pitchFamily="34" charset="0"/>
              <a:buChar char="•"/>
            </a:pPr>
            <a:r>
              <a:rPr lang="en-US" dirty="0"/>
              <a:t>Maybe you’re in it to win it.</a:t>
            </a:r>
          </a:p>
          <a:p>
            <a:pPr marL="171450" indent="-171450">
              <a:buFont typeface="Arial" panose="020B0604020202020204" pitchFamily="34" charset="0"/>
              <a:buChar char="•"/>
            </a:pPr>
            <a:r>
              <a:rPr lang="en-US" dirty="0"/>
              <a:t>Maybe you want to learn something new.</a:t>
            </a:r>
          </a:p>
          <a:p>
            <a:pPr marL="171450" indent="-171450">
              <a:buFont typeface="Arial" panose="020B0604020202020204" pitchFamily="34" charset="0"/>
              <a:buChar char="•"/>
            </a:pPr>
            <a:r>
              <a:rPr lang="en-US" dirty="0"/>
              <a:t>Maybe you know a lot, but you want to practice and expand your knowledge.</a:t>
            </a:r>
          </a:p>
          <a:p>
            <a:pPr marL="171450" indent="-171450">
              <a:buFont typeface="Arial" panose="020B0604020202020204" pitchFamily="34" charset="0"/>
              <a:buChar char="•"/>
            </a:pPr>
            <a:r>
              <a:rPr lang="en-US" dirty="0"/>
              <a:t>Maybe you want to start building something truly exceptional! It’s important to figure out what you want out of this experience. This will help guide you in your stack selection.</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57829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basic things you might want to consider when you’re choosing technology.</a:t>
            </a:r>
          </a:p>
          <a:p>
            <a:pPr marL="171450" indent="-171450">
              <a:buFont typeface="Arial" panose="020B0604020202020204" pitchFamily="34" charset="0"/>
              <a:buChar char="•"/>
            </a:pPr>
            <a:r>
              <a:rPr lang="en-US" dirty="0"/>
              <a:t>One – prior knowledge. Have you used any languages or frameworks in the past?</a:t>
            </a:r>
          </a:p>
          <a:p>
            <a:pPr marL="171450" indent="-171450">
              <a:buFont typeface="Arial" panose="020B0604020202020204" pitchFamily="34" charset="0"/>
              <a:buChar char="•"/>
            </a:pPr>
            <a:r>
              <a:rPr lang="en-US" dirty="0"/>
              <a:t>Two – industrial usage. Is this a tool that developers use in the real world? Is it valuable to learn? Is it well-documented?</a:t>
            </a:r>
          </a:p>
          <a:p>
            <a:pPr marL="171450" indent="-171450">
              <a:buFont typeface="Arial" panose="020B0604020202020204" pitchFamily="34" charset="0"/>
              <a:buChar char="•"/>
            </a:pPr>
            <a:r>
              <a:rPr lang="en-US" dirty="0"/>
              <a:t>Three – mentor experience. You’ll have the help of some awesome mentors throughout the weekend, but they might have specialized knowledge for certain tech.</a:t>
            </a:r>
          </a:p>
          <a:p>
            <a:pPr marL="171450" indent="-171450">
              <a:buFont typeface="Arial" panose="020B0604020202020204" pitchFamily="34" charset="0"/>
              <a:buChar char="•"/>
            </a:pPr>
            <a:r>
              <a:rPr lang="en-US" dirty="0"/>
              <a:t>Four – ease of onboarding. You only have 48 hours – you’ll want to think about the overhead of any stack. All of these things may come into play, or you may decide that they don’t matter all that much – just make sure to keep them in mind!</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57774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 covered the big picture stuff. Let’s dive into some specific options.</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139423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basic decisions you’ll have to make is this: should your team’s project be a web application? Let’s start by talking about Non-Web applications.</a:t>
            </a:r>
          </a:p>
          <a:p>
            <a:pPr marL="171450" indent="-171450">
              <a:buFont typeface="Arial" panose="020B0604020202020204" pitchFamily="34" charset="0"/>
              <a:buChar char="•"/>
            </a:pPr>
            <a:r>
              <a:rPr lang="en-US" dirty="0"/>
              <a:t>These could be things like desktop applications, mobile applications, games, audio processors, and more.</a:t>
            </a:r>
          </a:p>
          <a:p>
            <a:pPr marL="171450" indent="-171450">
              <a:buFont typeface="Arial" panose="020B0604020202020204" pitchFamily="34" charset="0"/>
              <a:buChar char="•"/>
            </a:pPr>
            <a:r>
              <a:rPr lang="en-US" dirty="0"/>
              <a:t>These applications have some very specific use cases, but aren’t necessarily widespread. Mentors will be able to support you, but it depends on specifics. You may want to create a non-web application if you’re doing something specific, like creating a video game, working with VR, processing audio, or something like that. Basically, we recommend a Non-Web application if, and only if, you know what you’re doing.</a:t>
            </a:r>
          </a:p>
          <a:p>
            <a:pPr marL="171450" indent="-171450">
              <a:buFont typeface="Arial" panose="020B0604020202020204" pitchFamily="34" charset="0"/>
              <a:buChar char="•"/>
            </a:pPr>
            <a:r>
              <a:rPr lang="en-US" dirty="0"/>
              <a:t>Now on the other side of this, we have Web applications – these could be static HTML/CSS/JS websites or full-stack web applications – in general, you’ll be able to make a website instead of a desktop application. Your team could also create a progressive web app </a:t>
            </a:r>
            <a:r>
              <a:rPr lang="en-US" i="1" dirty="0"/>
              <a:t>instead of</a:t>
            </a:r>
            <a:r>
              <a:rPr lang="en-US" i="0" dirty="0"/>
              <a:t> a mobile application – PWAs allow you to use many native mobile features, but they can be much easier to get up and running.</a:t>
            </a:r>
          </a:p>
          <a:p>
            <a:pPr marL="171450" indent="-171450">
              <a:buFont typeface="Arial" panose="020B0604020202020204" pitchFamily="34" charset="0"/>
              <a:buChar char="•"/>
            </a:pPr>
            <a:r>
              <a:rPr lang="en-US" i="0" dirty="0"/>
              <a:t>Luckily, developers generally have some knowledge of web technologies. There is not much overhead, and a lot of applications now are surfaced through the web. In general, we highly recommend choosing a web stack.</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89436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Whether you decide to create a web-based project, or something else entirely, you will definitely want to consider using a database.</a:t>
            </a:r>
          </a:p>
          <a:p>
            <a:pPr marL="171450" indent="-171450">
              <a:buFont typeface="Arial" panose="020B0604020202020204" pitchFamily="34" charset="0"/>
              <a:buChar char="•"/>
            </a:pPr>
            <a:r>
              <a:rPr lang="en-US" dirty="0"/>
              <a:t>You can use a database to create a CRUD application – one that allows you to create, read, update, and delete data.</a:t>
            </a:r>
          </a:p>
          <a:p>
            <a:pPr marL="171450" indent="-171450">
              <a:buFont typeface="Arial" panose="020B0604020202020204" pitchFamily="34" charset="0"/>
              <a:buChar char="•"/>
            </a:pPr>
            <a:r>
              <a:rPr lang="en-US" dirty="0"/>
              <a:t>Using those four operations, you could create something like twitter, or Instagram, or </a:t>
            </a:r>
            <a:r>
              <a:rPr lang="en-US" dirty="0" err="1"/>
              <a:t>letterboxd</a:t>
            </a:r>
            <a:r>
              <a:rPr lang="en-US" dirty="0"/>
              <a:t>, or </a:t>
            </a:r>
            <a:r>
              <a:rPr lang="en-US" dirty="0" err="1"/>
              <a:t>youtube</a:t>
            </a:r>
            <a:r>
              <a:rPr lang="en-US" dirty="0"/>
              <a:t>! Starting from the basics and then trying innovate an idea on top of CRUD can be a great way to go.</a:t>
            </a:r>
          </a:p>
          <a:p>
            <a:pPr marL="171450" indent="-171450">
              <a:buFont typeface="Arial" panose="020B0604020202020204" pitchFamily="34" charset="0"/>
              <a:buChar char="•"/>
            </a:pPr>
            <a:r>
              <a:rPr lang="en-US" dirty="0"/>
              <a:t>If you choose to use a database, you’ll need to think about the type of database to use.</a:t>
            </a:r>
          </a:p>
          <a:p>
            <a:pPr marL="171450" indent="-171450">
              <a:buFont typeface="Arial" panose="020B0604020202020204" pitchFamily="34" charset="0"/>
              <a:buChar char="•"/>
            </a:pPr>
            <a:r>
              <a:rPr lang="en-US" dirty="0"/>
              <a:t>The two basics types are SQL and NoSQL.</a:t>
            </a:r>
          </a:p>
          <a:p>
            <a:pPr marL="628650" lvl="1" indent="-171450">
              <a:buFont typeface="Arial" panose="020B0604020202020204" pitchFamily="34" charset="0"/>
              <a:buChar char="•"/>
            </a:pPr>
            <a:r>
              <a:rPr lang="en-US" dirty="0"/>
              <a:t>SQL databases store data in a tabular format: rows and columns. NoSQL databases are much less structured.</a:t>
            </a:r>
          </a:p>
          <a:p>
            <a:pPr marL="628650" lvl="1" indent="-171450">
              <a:buFont typeface="Arial" panose="020B0604020202020204" pitchFamily="34" charset="0"/>
              <a:buChar char="•"/>
            </a:pPr>
            <a:r>
              <a:rPr lang="en-US" dirty="0"/>
              <a:t>SQL database use SQL – structured query language. NoSQL databases have a variety of different languages.</a:t>
            </a:r>
          </a:p>
          <a:p>
            <a:pPr marL="628650" lvl="1" indent="-171450">
              <a:buFont typeface="Arial" panose="020B0604020202020204" pitchFamily="34" charset="0"/>
              <a:buChar char="•"/>
            </a:pPr>
            <a:r>
              <a:rPr lang="en-US" dirty="0"/>
              <a:t>SQL databases have rigid schemas – they must be established ahead of time. NoSQL databases have much more flexible schemas.</a:t>
            </a:r>
          </a:p>
          <a:p>
            <a:pPr marL="628650" lvl="1" indent="-171450">
              <a:buFont typeface="Arial" panose="020B0604020202020204" pitchFamily="34" charset="0"/>
              <a:buChar char="•"/>
            </a:pPr>
            <a:r>
              <a:rPr lang="en-US" dirty="0"/>
              <a:t>SQL databases are older, and NoSQL is a little newer – this means that SQL DBs are well-established, but they also may not be as modern.</a:t>
            </a:r>
          </a:p>
          <a:p>
            <a:pPr marL="628650" lvl="1" indent="-171450">
              <a:buFont typeface="Arial" panose="020B0604020202020204" pitchFamily="34" charset="0"/>
              <a:buChar char="•"/>
            </a:pPr>
            <a:r>
              <a:rPr lang="en-US" dirty="0"/>
              <a:t>Some examples of SQL DBs are MySQL, SQLite, and PostgreSQL. Some examples of NoSQL DBs ae MongoDB, DynamoDB, and Redis.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18657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discuss some frameworks that are specific to the web. These will allow you to build web servers.</a:t>
            </a:r>
          </a:p>
          <a:p>
            <a:pPr marL="171450" indent="-171450">
              <a:buFont typeface="Arial" panose="020B0604020202020204" pitchFamily="34" charset="0"/>
              <a:buChar char="•"/>
            </a:pPr>
            <a:r>
              <a:rPr lang="en-US" dirty="0"/>
              <a:t>If you know JavaScript, using NodeJS and Express is the standard way to make a simple web server.</a:t>
            </a:r>
          </a:p>
          <a:p>
            <a:pPr marL="171450" indent="-171450">
              <a:buFont typeface="Arial" panose="020B0604020202020204" pitchFamily="34" charset="0"/>
              <a:buChar char="•"/>
            </a:pPr>
            <a:r>
              <a:rPr lang="en-US" dirty="0"/>
              <a:t>If you know Python, there are two basic frameworks – Django, and Flask.</a:t>
            </a:r>
          </a:p>
          <a:p>
            <a:pPr marL="171450" indent="-171450">
              <a:buFont typeface="Arial" panose="020B0604020202020204" pitchFamily="34" charset="0"/>
              <a:buChar char="•"/>
            </a:pPr>
            <a:r>
              <a:rPr lang="en-US" dirty="0"/>
              <a:t>If you know Java, there’s Spring Boot.</a:t>
            </a:r>
          </a:p>
          <a:p>
            <a:pPr marL="171450" indent="-171450">
              <a:buFont typeface="Arial" panose="020B0604020202020204" pitchFamily="34" charset="0"/>
              <a:buChar char="•"/>
            </a:pPr>
            <a:r>
              <a:rPr lang="en-US" dirty="0"/>
              <a:t>If you know C#, there’s ASP.NET</a:t>
            </a:r>
          </a:p>
          <a:p>
            <a:pPr marL="171450" indent="-171450">
              <a:buFont typeface="Arial" panose="020B0604020202020204" pitchFamily="34" charset="0"/>
              <a:buChar char="•"/>
            </a:pPr>
            <a:r>
              <a:rPr lang="en-US" dirty="0"/>
              <a:t>If you know Ruby, there’s Ruby on Rails.</a:t>
            </a:r>
          </a:p>
          <a:p>
            <a:pPr marL="171450" indent="-171450">
              <a:buFont typeface="Arial" panose="020B0604020202020204" pitchFamily="34" charset="0"/>
              <a:buChar char="•"/>
            </a:pPr>
            <a:r>
              <a:rPr lang="en-US" dirty="0"/>
              <a:t>One of our main recommendations is NodeJS and Express – it’s one of the lowest overhead server frameworks, and there’s a lot of great support for it.</a:t>
            </a:r>
          </a:p>
          <a:p>
            <a:pPr marL="171450" indent="-171450">
              <a:buFont typeface="Arial" panose="020B0604020202020204" pitchFamily="34" charset="0"/>
              <a:buChar char="•"/>
            </a:pPr>
            <a:r>
              <a:rPr lang="en-US" dirty="0"/>
              <a:t>We also recommend Flask if you know Python – it’s more lightweight than Django, and requires very little overhead.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46661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we’ve talked about the back-end, let’s flip and talk about the front-end!</a:t>
            </a:r>
          </a:p>
          <a:p>
            <a:pPr marL="171450" indent="-171450">
              <a:buFont typeface="Arial" panose="020B0604020202020204" pitchFamily="34" charset="0"/>
              <a:buChar char="•"/>
            </a:pPr>
            <a:r>
              <a:rPr lang="en-US" dirty="0"/>
              <a:t>If you want to use JavaScript or TypeScript, there are a ton of options available. All have their own unique properties, but any of them are worthwhile to learn and use.</a:t>
            </a:r>
          </a:p>
          <a:p>
            <a:pPr marL="171450" indent="-171450">
              <a:buFont typeface="Arial" panose="020B0604020202020204" pitchFamily="34" charset="0"/>
              <a:buChar char="•"/>
            </a:pPr>
            <a:r>
              <a:rPr lang="en-US" dirty="0"/>
              <a:t>If you want to use C#, you can use </a:t>
            </a:r>
            <a:r>
              <a:rPr lang="en-US" dirty="0" err="1"/>
              <a:t>Blazor</a:t>
            </a:r>
            <a:r>
              <a:rPr lang="en-US" dirty="0"/>
              <a:t>.</a:t>
            </a:r>
          </a:p>
          <a:p>
            <a:pPr marL="171450" indent="-171450">
              <a:buFont typeface="Arial" panose="020B0604020202020204" pitchFamily="34" charset="0"/>
              <a:buChar char="•"/>
            </a:pPr>
            <a:r>
              <a:rPr lang="en-US" dirty="0"/>
              <a:t>We recommend sticking with JavaScript – React is very standard in the industry. It is easier to pick up than other frameworks like Angular, but it is incredibly powerful.</a:t>
            </a:r>
          </a:p>
          <a:p>
            <a:pPr marL="171450" indent="-171450">
              <a:buFont typeface="Arial" panose="020B0604020202020204" pitchFamily="34" charset="0"/>
              <a:buChar char="•"/>
            </a:pPr>
            <a:r>
              <a:rPr lang="en-US" dirty="0"/>
              <a:t>For a more simplified way of doing things, you could try EJS – it’s actually a templating language, so it’s more limited, but it’s even easier to get an application running.</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57877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12/6/2022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12/6/2022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12/6/2022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12/6/2022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12/6/2022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12/6/2022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12/6/2022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12/6/2022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12/6/2022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12/6/2022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ylandtechoutreach.github.io/hackathon/Activities/ChoosingTechStackSession/Resources.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hylandtechoutreach.github.io/hackathon/DuringTheEvent/Mentor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18" Type="http://schemas.microsoft.com/office/2007/relationships/hdphoto" Target="../media/hdphoto5.wdp"/><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3.wdp"/><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jpeg"/><Relationship Id="rId9" Type="http://schemas.microsoft.com/office/2007/relationships/hdphoto" Target="../media/hdphoto2.wdp"/><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Choosing a Tech Stack</a:t>
            </a:r>
          </a:p>
        </p:txBody>
      </p:sp>
      <p:sp>
        <p:nvSpPr>
          <p:cNvPr id="3" name="Subtitle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DEB-D624-49BF-9832-06DD2975BA26}"/>
              </a:ext>
            </a:extLst>
          </p:cNvPr>
          <p:cNvSpPr>
            <a:spLocks noGrp="1"/>
          </p:cNvSpPr>
          <p:nvPr>
            <p:ph type="title"/>
          </p:nvPr>
        </p:nvSpPr>
        <p:spPr>
          <a:xfrm>
            <a:off x="838200" y="171263"/>
            <a:ext cx="10515600" cy="1145224"/>
          </a:xfrm>
        </p:spPr>
        <p:txBody>
          <a:bodyPr/>
          <a:lstStyle/>
          <a:p>
            <a:r>
              <a:rPr lang="en-US" dirty="0"/>
              <a:t>deployment</a:t>
            </a:r>
          </a:p>
        </p:txBody>
      </p:sp>
      <p:sp>
        <p:nvSpPr>
          <p:cNvPr id="3" name="Text Placeholder 2">
            <a:extLst>
              <a:ext uri="{FF2B5EF4-FFF2-40B4-BE49-F238E27FC236}">
                <a16:creationId xmlns:a16="http://schemas.microsoft.com/office/drawing/2014/main" id="{A1FE0E5B-F407-4ADB-BDC1-95032F309788}"/>
              </a:ext>
            </a:extLst>
          </p:cNvPr>
          <p:cNvSpPr>
            <a:spLocks noGrp="1"/>
          </p:cNvSpPr>
          <p:nvPr>
            <p:ph type="body" idx="1"/>
          </p:nvPr>
        </p:nvSpPr>
        <p:spPr>
          <a:xfrm>
            <a:off x="727772" y="1491640"/>
            <a:ext cx="5029200" cy="685800"/>
          </a:xfrm>
        </p:spPr>
        <p:txBody>
          <a:bodyPr>
            <a:normAutofit/>
          </a:bodyPr>
          <a:lstStyle/>
          <a:p>
            <a:r>
              <a:rPr lang="en-US" dirty="0"/>
              <a:t>Web</a:t>
            </a:r>
          </a:p>
        </p:txBody>
      </p:sp>
      <p:sp>
        <p:nvSpPr>
          <p:cNvPr id="4" name="Content Placeholder 3">
            <a:extLst>
              <a:ext uri="{FF2B5EF4-FFF2-40B4-BE49-F238E27FC236}">
                <a16:creationId xmlns:a16="http://schemas.microsoft.com/office/drawing/2014/main" id="{4398B507-A429-41BD-AAC0-1D75DB6AA9B7}"/>
              </a:ext>
            </a:extLst>
          </p:cNvPr>
          <p:cNvSpPr>
            <a:spLocks noGrp="1"/>
          </p:cNvSpPr>
          <p:nvPr>
            <p:ph sz="half" idx="2"/>
          </p:nvPr>
        </p:nvSpPr>
        <p:spPr>
          <a:xfrm>
            <a:off x="501108" y="4272371"/>
            <a:ext cx="5482528" cy="1917292"/>
          </a:xfrm>
        </p:spPr>
        <p:txBody>
          <a:bodyPr>
            <a:normAutofit lnSpcReduction="10000"/>
          </a:bodyPr>
          <a:lstStyle/>
          <a:p>
            <a:r>
              <a:rPr lang="en-US" dirty="0"/>
              <a:t>Host your website’s files on a web server</a:t>
            </a:r>
          </a:p>
          <a:p>
            <a:r>
              <a:rPr lang="en-US" dirty="0"/>
              <a:t>Replit does this for you as you make changes and hit </a:t>
            </a:r>
            <a:r>
              <a:rPr lang="en-US" b="1" dirty="0"/>
              <a:t>Save</a:t>
            </a:r>
          </a:p>
          <a:p>
            <a:r>
              <a:rPr lang="en-US" dirty="0"/>
              <a:t>In the software industry, we automate this with a </a:t>
            </a:r>
            <a:r>
              <a:rPr lang="en-US" b="1" dirty="0"/>
              <a:t>Continuous Delivery </a:t>
            </a:r>
            <a:r>
              <a:rPr lang="en-US" dirty="0"/>
              <a:t>pipeline</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451ED57B-C7AA-4461-A21A-F2DAB2921E68}"/>
              </a:ext>
            </a:extLst>
          </p:cNvPr>
          <p:cNvSpPr>
            <a:spLocks noGrp="1"/>
          </p:cNvSpPr>
          <p:nvPr>
            <p:ph type="body" sz="quarter" idx="3"/>
          </p:nvPr>
        </p:nvSpPr>
        <p:spPr>
          <a:xfrm>
            <a:off x="6324602" y="1510350"/>
            <a:ext cx="2970211" cy="685800"/>
          </a:xfrm>
        </p:spPr>
        <p:txBody>
          <a:bodyPr>
            <a:normAutofit/>
          </a:bodyPr>
          <a:lstStyle/>
          <a:p>
            <a:r>
              <a:rPr lang="en-US" dirty="0"/>
              <a:t>Native </a:t>
            </a:r>
          </a:p>
        </p:txBody>
      </p:sp>
      <p:sp>
        <p:nvSpPr>
          <p:cNvPr id="6" name="Content Placeholder 5">
            <a:extLst>
              <a:ext uri="{FF2B5EF4-FFF2-40B4-BE49-F238E27FC236}">
                <a16:creationId xmlns:a16="http://schemas.microsoft.com/office/drawing/2014/main" id="{5A130664-A5E7-4DD1-8253-34529167C20F}"/>
              </a:ext>
            </a:extLst>
          </p:cNvPr>
          <p:cNvSpPr>
            <a:spLocks noGrp="1"/>
          </p:cNvSpPr>
          <p:nvPr>
            <p:ph sz="quarter" idx="4"/>
          </p:nvPr>
        </p:nvSpPr>
        <p:spPr>
          <a:xfrm>
            <a:off x="6326188" y="4272371"/>
            <a:ext cx="5637212" cy="1917292"/>
          </a:xfrm>
        </p:spPr>
        <p:txBody>
          <a:bodyPr>
            <a:normAutofit lnSpcReduction="10000"/>
          </a:bodyPr>
          <a:lstStyle/>
          <a:p>
            <a:r>
              <a:rPr lang="en-US" dirty="0"/>
              <a:t>Requires an Apple or Android developer account</a:t>
            </a:r>
          </a:p>
          <a:p>
            <a:r>
              <a:rPr lang="en-US" dirty="0"/>
              <a:t>Must design and compile your app for specific platforms</a:t>
            </a:r>
            <a:endParaRPr lang="en-US" i="1" dirty="0"/>
          </a:p>
          <a:p>
            <a:r>
              <a:rPr lang="en-US" dirty="0"/>
              <a:t>Must submit to app store(s) for approval</a:t>
            </a:r>
          </a:p>
        </p:txBody>
      </p:sp>
      <p:pic>
        <p:nvPicPr>
          <p:cNvPr id="27" name="Picture 26">
            <a:extLst>
              <a:ext uri="{FF2B5EF4-FFF2-40B4-BE49-F238E27FC236}">
                <a16:creationId xmlns:a16="http://schemas.microsoft.com/office/drawing/2014/main" id="{1C423F81-58A9-9EA8-F2F1-A1F4710AB412}"/>
              </a:ext>
            </a:extLst>
          </p:cNvPr>
          <p:cNvPicPr>
            <a:picLocks noChangeAspect="1"/>
          </p:cNvPicPr>
          <p:nvPr/>
        </p:nvPicPr>
        <p:blipFill>
          <a:blip r:embed="rId3">
            <a:duotone>
              <a:prstClr val="black"/>
              <a:schemeClr val="accent1">
                <a:tint val="45000"/>
                <a:satMod val="400000"/>
              </a:schemeClr>
            </a:duotone>
          </a:blip>
          <a:stretch>
            <a:fillRect/>
          </a:stretch>
        </p:blipFill>
        <p:spPr>
          <a:xfrm rot="20932274">
            <a:off x="6863433" y="2279480"/>
            <a:ext cx="1600201" cy="1572847"/>
          </a:xfrm>
          <a:prstGeom prst="rect">
            <a:avLst/>
          </a:prstGeom>
        </p:spPr>
      </p:pic>
      <p:pic>
        <p:nvPicPr>
          <p:cNvPr id="29" name="Picture 28">
            <a:extLst>
              <a:ext uri="{FF2B5EF4-FFF2-40B4-BE49-F238E27FC236}">
                <a16:creationId xmlns:a16="http://schemas.microsoft.com/office/drawing/2014/main" id="{0355682F-1F34-A7F8-C610-B906A2913BA2}"/>
              </a:ext>
            </a:extLst>
          </p:cNvPr>
          <p:cNvPicPr>
            <a:picLocks noChangeAspect="1"/>
          </p:cNvPicPr>
          <p:nvPr/>
        </p:nvPicPr>
        <p:blipFill>
          <a:blip r:embed="rId4">
            <a:duotone>
              <a:prstClr val="black"/>
              <a:schemeClr val="accent1">
                <a:tint val="45000"/>
                <a:satMod val="400000"/>
              </a:schemeClr>
            </a:duotone>
          </a:blip>
          <a:stretch>
            <a:fillRect/>
          </a:stretch>
        </p:blipFill>
        <p:spPr>
          <a:xfrm rot="749248">
            <a:off x="9192000" y="2198752"/>
            <a:ext cx="2025844" cy="1734302"/>
          </a:xfrm>
          <a:prstGeom prst="rect">
            <a:avLst/>
          </a:prstGeom>
        </p:spPr>
      </p:pic>
      <p:pic>
        <p:nvPicPr>
          <p:cNvPr id="1030" name="Picture 6">
            <a:extLst>
              <a:ext uri="{FF2B5EF4-FFF2-40B4-BE49-F238E27FC236}">
                <a16:creationId xmlns:a16="http://schemas.microsoft.com/office/drawing/2014/main" id="{D271D484-AB59-EF40-446C-B91388C701D1}"/>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23632" y="200024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b server vector icon | Free SVG">
            <a:extLst>
              <a:ext uri="{FF2B5EF4-FFF2-40B4-BE49-F238E27FC236}">
                <a16:creationId xmlns:a16="http://schemas.microsoft.com/office/drawing/2014/main" id="{4A37AC82-A14D-FAF7-1D9E-816B00BD26A5}"/>
              </a:ext>
            </a:extLst>
          </p:cNvPr>
          <p:cNvPicPr>
            <a:picLocks noChangeAspect="1" noChangeArrowheads="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37062" y="209439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9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lary Sage Plant - How To Grow Clary Sage">
            <a:extLst>
              <a:ext uri="{FF2B5EF4-FFF2-40B4-BE49-F238E27FC236}">
                <a16:creationId xmlns:a16="http://schemas.microsoft.com/office/drawing/2014/main" id="{06AB798E-E1C8-452A-A439-6C9F6CA9EC11}"/>
              </a:ext>
            </a:extLst>
          </p:cNvPr>
          <p:cNvPicPr>
            <a:picLocks noChangeAspect="1" noChangeArrowheads="1"/>
          </p:cNvPicPr>
          <p:nvPr/>
        </p:nvPicPr>
        <p:blipFill rotWithShape="1">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rcRect b="25175"/>
          <a:stretch/>
        </p:blipFill>
        <p:spPr bwMode="auto">
          <a:xfrm>
            <a:off x="-14288" y="1"/>
            <a:ext cx="122205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general advice</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200" y="1825625"/>
            <a:ext cx="7924800" cy="4351338"/>
          </a:xfrm>
        </p:spPr>
        <p:txBody>
          <a:bodyPr>
            <a:normAutofit/>
          </a:bodyPr>
          <a:lstStyle/>
          <a:p>
            <a:r>
              <a:rPr lang="en-US" sz="3200" dirty="0"/>
              <a:t>If you’re not sure: make a </a:t>
            </a:r>
            <a:r>
              <a:rPr lang="en-US" sz="3200" b="1" dirty="0"/>
              <a:t>web app</a:t>
            </a:r>
          </a:p>
          <a:p>
            <a:endParaRPr lang="en-US" sz="1000" dirty="0"/>
          </a:p>
          <a:p>
            <a:r>
              <a:rPr lang="en-US" sz="3200" dirty="0"/>
              <a:t>Leverage your team’s knowledge</a:t>
            </a:r>
          </a:p>
          <a:p>
            <a:pPr lvl="1"/>
            <a:r>
              <a:rPr lang="en-US" sz="2800" dirty="0"/>
              <a:t>Or choose </a:t>
            </a:r>
            <a:r>
              <a:rPr lang="en-US" sz="2800" b="1" dirty="0"/>
              <a:t>recommended</a:t>
            </a:r>
            <a:r>
              <a:rPr lang="en-US" sz="2800" dirty="0"/>
              <a:t> tech</a:t>
            </a:r>
            <a:endParaRPr lang="en-US" sz="3200" dirty="0"/>
          </a:p>
          <a:p>
            <a:endParaRPr lang="en-US" sz="1000" dirty="0"/>
          </a:p>
          <a:p>
            <a:r>
              <a:rPr lang="en-US" sz="3200" dirty="0"/>
              <a:t>Choose the </a:t>
            </a:r>
            <a:r>
              <a:rPr lang="en-US" sz="3200" b="1" dirty="0"/>
              <a:t>simplest</a:t>
            </a:r>
            <a:r>
              <a:rPr lang="en-US" sz="3200" dirty="0"/>
              <a:t> option</a:t>
            </a:r>
          </a:p>
          <a:p>
            <a:endParaRPr lang="en-US" sz="1000" dirty="0"/>
          </a:p>
          <a:p>
            <a:r>
              <a:rPr lang="en-US" sz="3200" dirty="0"/>
              <a:t>Find</a:t>
            </a:r>
            <a:r>
              <a:rPr lang="en-US" sz="3200" b="1" dirty="0"/>
              <a:t> boiler-plate </a:t>
            </a:r>
            <a:r>
              <a:rPr lang="en-US" sz="3200" dirty="0"/>
              <a:t>examples</a:t>
            </a:r>
          </a:p>
        </p:txBody>
      </p:sp>
      <p:sp>
        <p:nvSpPr>
          <p:cNvPr id="6" name="Content Placeholder 2">
            <a:extLst>
              <a:ext uri="{FF2B5EF4-FFF2-40B4-BE49-F238E27FC236}">
                <a16:creationId xmlns:a16="http://schemas.microsoft.com/office/drawing/2014/main" id="{5431E753-9E60-4F8B-849A-4525AE8C220B}"/>
              </a:ext>
            </a:extLst>
          </p:cNvPr>
          <p:cNvSpPr txBox="1">
            <a:spLocks/>
          </p:cNvSpPr>
          <p:nvPr/>
        </p:nvSpPr>
        <p:spPr>
          <a:xfrm>
            <a:off x="8153400" y="1510350"/>
            <a:ext cx="3124200" cy="4666613"/>
          </a:xfrm>
          <a:prstGeom prst="rect">
            <a:avLst/>
          </a:prstGeom>
          <a:solidFill>
            <a:schemeClr val="tx2"/>
          </a:solidFill>
          <a:ln>
            <a:solidFill>
              <a:schemeClr val="tx2">
                <a:lumMod val="1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400" u="sng" dirty="0">
                <a:solidFill>
                  <a:schemeClr val="tx2">
                    <a:lumMod val="25000"/>
                  </a:schemeClr>
                </a:solidFill>
              </a:rPr>
              <a:t>Web Stacks</a:t>
            </a:r>
          </a:p>
          <a:p>
            <a:pPr marL="0" indent="0" algn="ctr">
              <a:buNone/>
            </a:pPr>
            <a:r>
              <a:rPr lang="en-US" sz="2400" b="1" dirty="0">
                <a:solidFill>
                  <a:schemeClr val="tx2">
                    <a:lumMod val="25000"/>
                  </a:schemeClr>
                </a:solidFill>
              </a:rPr>
              <a:t>Express </a:t>
            </a:r>
            <a:r>
              <a:rPr lang="en-US" sz="2400" dirty="0">
                <a:solidFill>
                  <a:schemeClr val="tx2">
                    <a:lumMod val="25000"/>
                  </a:schemeClr>
                </a:solidFill>
              </a:rPr>
              <a:t>+</a:t>
            </a:r>
            <a:r>
              <a:rPr lang="en-US" sz="2400" b="1" dirty="0">
                <a:solidFill>
                  <a:schemeClr val="tx2">
                    <a:lumMod val="25000"/>
                  </a:schemeClr>
                </a:solidFill>
              </a:rPr>
              <a:t> EJS</a:t>
            </a:r>
          </a:p>
          <a:p>
            <a:pPr marL="0" indent="0" algn="ctr">
              <a:buNone/>
            </a:pPr>
            <a:r>
              <a:rPr lang="en-US" sz="2400" b="1" dirty="0">
                <a:solidFill>
                  <a:schemeClr val="tx2">
                    <a:lumMod val="25000"/>
                  </a:schemeClr>
                </a:solidFill>
              </a:rPr>
              <a:t>MERN</a:t>
            </a:r>
          </a:p>
          <a:p>
            <a:pPr marL="0" indent="0" algn="ctr">
              <a:buNone/>
            </a:pPr>
            <a:r>
              <a:rPr lang="en-US" sz="2400" b="1" dirty="0">
                <a:solidFill>
                  <a:schemeClr val="tx2">
                    <a:lumMod val="25000"/>
                  </a:schemeClr>
                </a:solidFill>
              </a:rPr>
              <a:t>Flask </a:t>
            </a:r>
            <a:r>
              <a:rPr lang="en-US" sz="2400" dirty="0">
                <a:solidFill>
                  <a:schemeClr val="tx2">
                    <a:lumMod val="25000"/>
                  </a:schemeClr>
                </a:solidFill>
              </a:rPr>
              <a:t>+</a:t>
            </a:r>
            <a:r>
              <a:rPr lang="en-US" sz="2400" b="1" dirty="0">
                <a:solidFill>
                  <a:schemeClr val="tx2">
                    <a:lumMod val="25000"/>
                  </a:schemeClr>
                </a:solidFill>
              </a:rPr>
              <a:t> MySQL</a:t>
            </a:r>
          </a:p>
          <a:p>
            <a:pPr marL="0" indent="0" algn="ctr">
              <a:buNone/>
            </a:pPr>
            <a:r>
              <a:rPr lang="en-US" sz="2400" b="1" dirty="0">
                <a:solidFill>
                  <a:schemeClr val="tx2">
                    <a:lumMod val="25000"/>
                  </a:schemeClr>
                </a:solidFill>
              </a:rPr>
              <a:t>Django </a:t>
            </a:r>
            <a:r>
              <a:rPr lang="en-US" sz="2400" dirty="0">
                <a:solidFill>
                  <a:schemeClr val="tx2">
                    <a:lumMod val="25000"/>
                  </a:schemeClr>
                </a:solidFill>
              </a:rPr>
              <a:t>+</a:t>
            </a:r>
            <a:r>
              <a:rPr lang="en-US" sz="2400" b="1" dirty="0">
                <a:solidFill>
                  <a:schemeClr val="tx2">
                    <a:lumMod val="25000"/>
                  </a:schemeClr>
                </a:solidFill>
              </a:rPr>
              <a:t> SQLite</a:t>
            </a:r>
          </a:p>
        </p:txBody>
      </p:sp>
    </p:spTree>
    <p:extLst>
      <p:ext uri="{BB962C8B-B14F-4D97-AF65-F5344CB8AC3E}">
        <p14:creationId xmlns:p14="http://schemas.microsoft.com/office/powerpoint/2010/main" val="359064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2D0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F416-26C3-4C29-8F18-9E2465CB0882}"/>
              </a:ext>
            </a:extLst>
          </p:cNvPr>
          <p:cNvSpPr>
            <a:spLocks noGrp="1"/>
          </p:cNvSpPr>
          <p:nvPr>
            <p:ph type="title"/>
          </p:nvPr>
        </p:nvSpPr>
        <p:spPr/>
        <p:txBody>
          <a:bodyPr/>
          <a:lstStyle/>
          <a:p>
            <a:r>
              <a:rPr lang="en-US" dirty="0">
                <a:solidFill>
                  <a:srgbClr val="3D372E"/>
                </a:solidFill>
              </a:rPr>
              <a:t>resources</a:t>
            </a:r>
          </a:p>
        </p:txBody>
      </p:sp>
      <p:sp>
        <p:nvSpPr>
          <p:cNvPr id="3" name="Content Placeholder 2">
            <a:extLst>
              <a:ext uri="{FF2B5EF4-FFF2-40B4-BE49-F238E27FC236}">
                <a16:creationId xmlns:a16="http://schemas.microsoft.com/office/drawing/2014/main" id="{B05795B8-22C6-454B-AD59-6FC09DE6702E}"/>
              </a:ext>
            </a:extLst>
          </p:cNvPr>
          <p:cNvSpPr>
            <a:spLocks noGrp="1"/>
          </p:cNvSpPr>
          <p:nvPr>
            <p:ph idx="1"/>
          </p:nvPr>
        </p:nvSpPr>
        <p:spPr>
          <a:xfrm>
            <a:off x="5638800" y="1825625"/>
            <a:ext cx="5562600" cy="1374775"/>
          </a:xfrm>
        </p:spPr>
        <p:txBody>
          <a:bodyPr>
            <a:normAutofit/>
          </a:bodyPr>
          <a:lstStyle/>
          <a:p>
            <a:pPr marL="0" indent="0">
              <a:buClr>
                <a:schemeClr val="tx2"/>
              </a:buClr>
              <a:buNone/>
            </a:pPr>
            <a:r>
              <a:rPr lang="en-US" sz="2800" dirty="0">
                <a:solidFill>
                  <a:schemeClr val="tx2"/>
                </a:solidFill>
                <a:hlinkClick r:id="rId3">
                  <a:extLst>
                    <a:ext uri="{A12FA001-AC4F-418D-AE19-62706E023703}">
                      <ahyp:hlinkClr xmlns:ahyp="http://schemas.microsoft.com/office/drawing/2018/hyperlinkcolor" val="tx"/>
                    </a:ext>
                  </a:extLst>
                </a:hlinkClick>
              </a:rPr>
              <a:t>Articles, Tutorials, </a:t>
            </a:r>
            <a:r>
              <a:rPr lang="en-US" dirty="0">
                <a:solidFill>
                  <a:schemeClr val="tx2"/>
                </a:solidFill>
                <a:hlinkClick r:id="rId3">
                  <a:extLst>
                    <a:ext uri="{A12FA001-AC4F-418D-AE19-62706E023703}">
                      <ahyp:hlinkClr xmlns:ahyp="http://schemas.microsoft.com/office/drawing/2018/hyperlinkcolor" val="tx"/>
                    </a:ext>
                  </a:extLst>
                </a:hlinkClick>
              </a:rPr>
              <a:t>and</a:t>
            </a:r>
            <a:r>
              <a:rPr lang="en-US" sz="2800" dirty="0">
                <a:solidFill>
                  <a:schemeClr val="tx2"/>
                </a:solidFill>
                <a:hlinkClick r:id="rId3">
                  <a:extLst>
                    <a:ext uri="{A12FA001-AC4F-418D-AE19-62706E023703}">
                      <ahyp:hlinkClr xmlns:ahyp="http://schemas.microsoft.com/office/drawing/2018/hyperlinkcolor" val="tx"/>
                    </a:ext>
                  </a:extLst>
                </a:hlinkClick>
              </a:rPr>
              <a:t> Examples</a:t>
            </a:r>
            <a:endParaRPr lang="en-US" sz="2800" dirty="0">
              <a:solidFill>
                <a:schemeClr val="tx2"/>
              </a:solidFill>
            </a:endParaRPr>
          </a:p>
          <a:p>
            <a:pPr marL="0" indent="0">
              <a:buClr>
                <a:schemeClr val="tx2"/>
              </a:buClr>
              <a:buNone/>
            </a:pPr>
            <a:r>
              <a:rPr lang="en-US" sz="2800" dirty="0">
                <a:solidFill>
                  <a:schemeClr val="tx2"/>
                </a:solidFill>
                <a:hlinkClick r:id="rId4">
                  <a:extLst>
                    <a:ext uri="{A12FA001-AC4F-418D-AE19-62706E023703}">
                      <ahyp:hlinkClr xmlns:ahyp="http://schemas.microsoft.com/office/drawing/2018/hyperlinkcolor" val="tx"/>
                    </a:ext>
                  </a:extLst>
                </a:hlinkClick>
              </a:rPr>
              <a:t>Mentor Skills </a:t>
            </a:r>
            <a:r>
              <a:rPr lang="en-US" dirty="0">
                <a:solidFill>
                  <a:schemeClr val="tx2"/>
                </a:solidFill>
                <a:hlinkClick r:id="rId4">
                  <a:extLst>
                    <a:ext uri="{A12FA001-AC4F-418D-AE19-62706E023703}">
                      <ahyp:hlinkClr xmlns:ahyp="http://schemas.microsoft.com/office/drawing/2018/hyperlinkcolor" val="tx"/>
                    </a:ext>
                  </a:extLst>
                </a:hlinkClick>
              </a:rPr>
              <a:t>and</a:t>
            </a:r>
            <a:r>
              <a:rPr lang="en-US" sz="2800" dirty="0">
                <a:solidFill>
                  <a:schemeClr val="tx2"/>
                </a:solidFill>
                <a:hlinkClick r:id="rId4">
                  <a:extLst>
                    <a:ext uri="{A12FA001-AC4F-418D-AE19-62706E023703}">
                      <ahyp:hlinkClr xmlns:ahyp="http://schemas.microsoft.com/office/drawing/2018/hyperlinkcolor" val="tx"/>
                    </a:ext>
                  </a:extLst>
                </a:hlinkClick>
              </a:rPr>
              <a:t> Shifts</a:t>
            </a:r>
            <a:endParaRPr lang="en-US" sz="2800" dirty="0">
              <a:solidFill>
                <a:schemeClr val="tx2"/>
              </a:solidFill>
            </a:endParaRPr>
          </a:p>
        </p:txBody>
      </p:sp>
      <p:pic>
        <p:nvPicPr>
          <p:cNvPr id="6146" name="Picture 2" descr="just finished all the items for my minecraft resource pack. constructive  criticism encouraged :) : r/Minecraft">
            <a:extLst>
              <a:ext uri="{FF2B5EF4-FFF2-40B4-BE49-F238E27FC236}">
                <a16:creationId xmlns:a16="http://schemas.microsoft.com/office/drawing/2014/main" id="{00E7B1CE-E182-4850-BC3C-CD336C216D81}"/>
              </a:ext>
            </a:extLst>
          </p:cNvPr>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b="6044"/>
          <a:stretch/>
        </p:blipFill>
        <p:spPr bwMode="auto">
          <a:xfrm>
            <a:off x="838200" y="1825625"/>
            <a:ext cx="4566482" cy="4270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28A197-4C84-4917-8827-6FC2A63A4089}"/>
              </a:ext>
            </a:extLst>
          </p:cNvPr>
          <p:cNvPicPr>
            <a:picLocks noChangeAspect="1"/>
          </p:cNvPicPr>
          <p:nvPr/>
        </p:nvPicPr>
        <p:blipFill>
          <a:blip r:embed="rId6" cstate="print">
            <a:duotone>
              <a:schemeClr val="accent1">
                <a:shade val="45000"/>
                <a:satMod val="135000"/>
              </a:schemeClr>
              <a:prstClr val="white"/>
            </a:duotone>
            <a:alphaModFix amt="20000"/>
            <a:extLst>
              <a:ext uri="{28A0092B-C50C-407E-A947-70E740481C1C}">
                <a14:useLocalDpi xmlns:a14="http://schemas.microsoft.com/office/drawing/2010/main" val="0"/>
              </a:ext>
            </a:extLst>
          </a:blip>
          <a:srcRect/>
          <a:stretch/>
        </p:blipFill>
        <p:spPr>
          <a:xfrm>
            <a:off x="5744703" y="3343275"/>
            <a:ext cx="5609097" cy="2736144"/>
          </a:xfrm>
          <a:prstGeom prst="rect">
            <a:avLst/>
          </a:prstGeom>
        </p:spPr>
      </p:pic>
      <p:sp>
        <p:nvSpPr>
          <p:cNvPr id="7" name="Rectangle 6">
            <a:extLst>
              <a:ext uri="{FF2B5EF4-FFF2-40B4-BE49-F238E27FC236}">
                <a16:creationId xmlns:a16="http://schemas.microsoft.com/office/drawing/2014/main" id="{F3E2E120-000D-415B-AD0A-2092AB23EC3A}"/>
              </a:ext>
            </a:extLst>
          </p:cNvPr>
          <p:cNvSpPr/>
          <p:nvPr/>
        </p:nvSpPr>
        <p:spPr>
          <a:xfrm>
            <a:off x="5744703" y="3343275"/>
            <a:ext cx="5609097" cy="2743198"/>
          </a:xfrm>
          <a:prstGeom prst="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lumMod val="25000"/>
                  </a:schemeClr>
                </a:solidFill>
              </a:rPr>
              <a:t>tinyurl.com/</a:t>
            </a:r>
          </a:p>
          <a:p>
            <a:pPr algn="ctr"/>
            <a:r>
              <a:rPr lang="en-US" sz="4800" b="1" dirty="0">
                <a:solidFill>
                  <a:schemeClr val="tx2">
                    <a:lumMod val="25000"/>
                  </a:schemeClr>
                </a:solidFill>
              </a:rPr>
              <a:t>hackhyland2023</a:t>
            </a:r>
          </a:p>
        </p:txBody>
      </p:sp>
    </p:spTree>
    <p:extLst>
      <p:ext uri="{BB962C8B-B14F-4D97-AF65-F5344CB8AC3E}">
        <p14:creationId xmlns:p14="http://schemas.microsoft.com/office/powerpoint/2010/main" val="96241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09F4-F9E1-4CDD-BA7C-58E6B01083F3}"/>
              </a:ext>
            </a:extLst>
          </p:cNvPr>
          <p:cNvSpPr>
            <a:spLocks noGrp="1"/>
          </p:cNvSpPr>
          <p:nvPr>
            <p:ph type="title"/>
          </p:nvPr>
        </p:nvSpPr>
        <p:spPr/>
        <p:txBody>
          <a:bodyPr/>
          <a:lstStyle/>
          <a:p>
            <a:r>
              <a:rPr lang="en-US" dirty="0"/>
              <a:t>closing thoughts</a:t>
            </a:r>
          </a:p>
        </p:txBody>
      </p:sp>
      <p:sp>
        <p:nvSpPr>
          <p:cNvPr id="4" name="Isosceles Triangle 3">
            <a:extLst>
              <a:ext uri="{FF2B5EF4-FFF2-40B4-BE49-F238E27FC236}">
                <a16:creationId xmlns:a16="http://schemas.microsoft.com/office/drawing/2014/main" id="{F52A2421-81E3-4955-946C-7E28012AAC1F}"/>
              </a:ext>
            </a:extLst>
          </p:cNvPr>
          <p:cNvSpPr/>
          <p:nvPr/>
        </p:nvSpPr>
        <p:spPr>
          <a:xfrm>
            <a:off x="7696200" y="681037"/>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11D12"/>
                </a:solidFill>
              </a:rPr>
              <a:t>No</a:t>
            </a:r>
          </a:p>
          <a:p>
            <a:pPr algn="ctr"/>
            <a:r>
              <a:rPr lang="en-US" sz="2800" b="1" dirty="0">
                <a:solidFill>
                  <a:srgbClr val="111D12"/>
                </a:solidFill>
              </a:rPr>
              <a:t>Wrong</a:t>
            </a:r>
          </a:p>
          <a:p>
            <a:pPr algn="ctr"/>
            <a:r>
              <a:rPr lang="en-US" sz="2800" b="1" dirty="0">
                <a:solidFill>
                  <a:srgbClr val="111D12"/>
                </a:solidFill>
              </a:rPr>
              <a:t>Decisions</a:t>
            </a:r>
          </a:p>
        </p:txBody>
      </p:sp>
      <p:sp>
        <p:nvSpPr>
          <p:cNvPr id="7" name="Flowchart: Merge 6">
            <a:extLst>
              <a:ext uri="{FF2B5EF4-FFF2-40B4-BE49-F238E27FC236}">
                <a16:creationId xmlns:a16="http://schemas.microsoft.com/office/drawing/2014/main" id="{C9A9A68A-D429-469D-90EA-23BFAE2EF729}"/>
              </a:ext>
            </a:extLst>
          </p:cNvPr>
          <p:cNvSpPr/>
          <p:nvPr/>
        </p:nvSpPr>
        <p:spPr>
          <a:xfrm>
            <a:off x="5410200" y="681036"/>
            <a:ext cx="4038600" cy="5352413"/>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You Will</a:t>
            </a:r>
          </a:p>
          <a:p>
            <a:pPr algn="ctr"/>
            <a:r>
              <a:rPr lang="en-US" sz="2800" b="1" dirty="0">
                <a:solidFill>
                  <a:srgbClr val="B2D0B4"/>
                </a:solidFill>
              </a:rPr>
              <a:t>Learn</a:t>
            </a:r>
          </a:p>
        </p:txBody>
      </p:sp>
      <p:sp>
        <p:nvSpPr>
          <p:cNvPr id="10" name="Isosceles Triangle 9">
            <a:extLst>
              <a:ext uri="{FF2B5EF4-FFF2-40B4-BE49-F238E27FC236}">
                <a16:creationId xmlns:a16="http://schemas.microsoft.com/office/drawing/2014/main" id="{9F461DCE-2922-4A92-AE0F-D1918BE918E1}"/>
              </a:ext>
            </a:extLst>
          </p:cNvPr>
          <p:cNvSpPr/>
          <p:nvPr/>
        </p:nvSpPr>
        <p:spPr>
          <a:xfrm>
            <a:off x="3105150" y="676272"/>
            <a:ext cx="4038600" cy="5352413"/>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rgbClr val="111D12"/>
                </a:solidFill>
              </a:rPr>
              <a:t>Use</a:t>
            </a:r>
          </a:p>
          <a:p>
            <a:pPr algn="ctr"/>
            <a:r>
              <a:rPr lang="en-US" sz="2700" b="1" dirty="0">
                <a:solidFill>
                  <a:srgbClr val="111D12"/>
                </a:solidFill>
              </a:rPr>
              <a:t>Your</a:t>
            </a:r>
          </a:p>
          <a:p>
            <a:pPr algn="ctr"/>
            <a:r>
              <a:rPr lang="en-US" sz="2700" b="1" dirty="0">
                <a:solidFill>
                  <a:srgbClr val="111D12"/>
                </a:solidFill>
              </a:rPr>
              <a:t>Resources</a:t>
            </a:r>
          </a:p>
        </p:txBody>
      </p:sp>
      <p:sp>
        <p:nvSpPr>
          <p:cNvPr id="13" name="Flowchart: Merge 12">
            <a:extLst>
              <a:ext uri="{FF2B5EF4-FFF2-40B4-BE49-F238E27FC236}">
                <a16:creationId xmlns:a16="http://schemas.microsoft.com/office/drawing/2014/main" id="{A7D1B5BD-4362-4316-B507-4205A629B800}"/>
              </a:ext>
            </a:extLst>
          </p:cNvPr>
          <p:cNvSpPr/>
          <p:nvPr/>
        </p:nvSpPr>
        <p:spPr>
          <a:xfrm>
            <a:off x="1030485" y="1676400"/>
            <a:ext cx="3425429" cy="4352285"/>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B2D0B4"/>
                </a:solidFill>
              </a:rPr>
              <a:t>Strong</a:t>
            </a:r>
          </a:p>
          <a:p>
            <a:pPr algn="ctr"/>
            <a:r>
              <a:rPr lang="en-US" sz="2800" b="1" dirty="0">
                <a:solidFill>
                  <a:srgbClr val="B2D0B4"/>
                </a:solidFill>
              </a:rPr>
              <a:t>Start</a:t>
            </a:r>
          </a:p>
        </p:txBody>
      </p:sp>
      <p:sp>
        <p:nvSpPr>
          <p:cNvPr id="14" name="Isosceles Triangle 13">
            <a:extLst>
              <a:ext uri="{FF2B5EF4-FFF2-40B4-BE49-F238E27FC236}">
                <a16:creationId xmlns:a16="http://schemas.microsoft.com/office/drawing/2014/main" id="{F984CD52-E1BC-4B19-BF2D-E06B21643471}"/>
              </a:ext>
            </a:extLst>
          </p:cNvPr>
          <p:cNvSpPr/>
          <p:nvPr/>
        </p:nvSpPr>
        <p:spPr>
          <a:xfrm>
            <a:off x="-228600" y="2590800"/>
            <a:ext cx="2609850" cy="3437885"/>
          </a:xfrm>
          <a:prstGeom prst="triangle">
            <a:avLst>
              <a:gd name="adj" fmla="val 504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rgbClr val="111D12"/>
              </a:solidFill>
            </a:endParaRPr>
          </a:p>
        </p:txBody>
      </p:sp>
      <p:sp>
        <p:nvSpPr>
          <p:cNvPr id="15" name="Flowchart: Merge 14">
            <a:extLst>
              <a:ext uri="{FF2B5EF4-FFF2-40B4-BE49-F238E27FC236}">
                <a16:creationId xmlns:a16="http://schemas.microsoft.com/office/drawing/2014/main" id="{B2453AE9-A970-4C2D-8375-805E2734E934}"/>
              </a:ext>
            </a:extLst>
          </p:cNvPr>
          <p:cNvSpPr/>
          <p:nvPr/>
        </p:nvSpPr>
        <p:spPr>
          <a:xfrm>
            <a:off x="10041135" y="676273"/>
            <a:ext cx="2417565" cy="3362328"/>
          </a:xfrm>
          <a:prstGeom prst="flowChartMerge">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B2D0B4"/>
              </a:solidFill>
            </a:endParaRPr>
          </a:p>
        </p:txBody>
      </p:sp>
    </p:spTree>
    <p:extLst>
      <p:ext uri="{BB962C8B-B14F-4D97-AF65-F5344CB8AC3E}">
        <p14:creationId xmlns:p14="http://schemas.microsoft.com/office/powerpoint/2010/main" val="42808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FD5B-03FB-4025-B50E-A51904FF0959}"/>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8B7704FF-FE4D-4057-ABB5-236765E34CF6}"/>
              </a:ext>
            </a:extLst>
          </p:cNvPr>
          <p:cNvSpPr>
            <a:spLocks noGrp="1"/>
          </p:cNvSpPr>
          <p:nvPr>
            <p:ph type="body" idx="1"/>
          </p:nvPr>
        </p:nvSpPr>
        <p:spPr/>
        <p:txBody>
          <a:bodyPr/>
          <a:lstStyle/>
          <a:p>
            <a:r>
              <a:rPr lang="en-US" dirty="0"/>
              <a:t>now’s the time</a:t>
            </a:r>
          </a:p>
        </p:txBody>
      </p:sp>
    </p:spTree>
    <p:extLst>
      <p:ext uri="{BB962C8B-B14F-4D97-AF65-F5344CB8AC3E}">
        <p14:creationId xmlns:p14="http://schemas.microsoft.com/office/powerpoint/2010/main" val="13378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Text Placeholder 2"/>
          <p:cNvSpPr>
            <a:spLocks noGrp="1"/>
          </p:cNvSpPr>
          <p:nvPr>
            <p:ph type="subTitle" idx="1"/>
          </p:nvPr>
        </p:nvSpPr>
        <p:spPr/>
        <p:txBody>
          <a:bodyPr/>
          <a:lstStyle/>
          <a:p>
            <a:r>
              <a:rPr lang="en-US" dirty="0"/>
              <a:t>2023 Hyland Hackathon</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DA3F-397D-4B26-B45F-847D00ED88A8}"/>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ED424DAF-B886-4CFA-B9A1-1F1A91000216}"/>
              </a:ext>
            </a:extLst>
          </p:cNvPr>
          <p:cNvPicPr>
            <a:picLocks noGrp="1" noChangeAspect="1"/>
          </p:cNvPicPr>
          <p:nvPr>
            <p:ph type="pic" idx="1"/>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4348" r="4348"/>
          <a:stretch>
            <a:fillRect/>
          </a:stretch>
        </p:blipFill>
        <p:spPr/>
      </p:pic>
      <p:sp>
        <p:nvSpPr>
          <p:cNvPr id="4" name="Text Placeholder 3">
            <a:extLst>
              <a:ext uri="{FF2B5EF4-FFF2-40B4-BE49-F238E27FC236}">
                <a16:creationId xmlns:a16="http://schemas.microsoft.com/office/drawing/2014/main" id="{89669127-BD5C-435A-9775-04B484DDCA1A}"/>
              </a:ext>
            </a:extLst>
          </p:cNvPr>
          <p:cNvSpPr>
            <a:spLocks noGrp="1"/>
          </p:cNvSpPr>
          <p:nvPr>
            <p:ph type="body" sz="half" idx="2"/>
          </p:nvPr>
        </p:nvSpPr>
        <p:spPr/>
        <p:txBody>
          <a:bodyPr/>
          <a:lstStyle/>
          <a:p>
            <a:r>
              <a:rPr lang="en-US" dirty="0"/>
              <a:t>goals &amp; considerations</a:t>
            </a:r>
          </a:p>
          <a:p>
            <a:r>
              <a:rPr lang="en-US" dirty="0"/>
              <a:t>technologies &amp; frameworks</a:t>
            </a:r>
          </a:p>
          <a:p>
            <a:r>
              <a:rPr lang="en-US" dirty="0"/>
              <a:t>deployment</a:t>
            </a:r>
          </a:p>
          <a:p>
            <a:r>
              <a:rPr lang="en-US" dirty="0"/>
              <a:t>resources</a:t>
            </a:r>
          </a:p>
          <a:p>
            <a:r>
              <a:rPr lang="en-US" dirty="0"/>
              <a:t>closing thoughts</a:t>
            </a:r>
          </a:p>
        </p:txBody>
      </p:sp>
    </p:spTree>
    <p:extLst>
      <p:ext uri="{BB962C8B-B14F-4D97-AF65-F5344CB8AC3E}">
        <p14:creationId xmlns:p14="http://schemas.microsoft.com/office/powerpoint/2010/main" val="38385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goals for your hackathon experience</a:t>
            </a:r>
          </a:p>
        </p:txBody>
      </p:sp>
      <p:pic>
        <p:nvPicPr>
          <p:cNvPr id="1026" name="Picture 2" descr="11 Steps to Achieving Impossible Goals | Inc.com">
            <a:extLst>
              <a:ext uri="{FF2B5EF4-FFF2-40B4-BE49-F238E27FC236}">
                <a16:creationId xmlns:a16="http://schemas.microsoft.com/office/drawing/2014/main" id="{AB73999F-0644-442A-BC7F-E300D46030C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28567" t="1" r="32030" b="-2"/>
          <a:stretch/>
        </p:blipFill>
        <p:spPr bwMode="auto">
          <a:xfrm>
            <a:off x="838200" y="1825625"/>
            <a:ext cx="3048000" cy="4351338"/>
          </a:xfrm>
          <a:prstGeom prst="rect">
            <a:avLst/>
          </a:prstGeom>
          <a:solidFill>
            <a:srgbClr val="FFFFFF"/>
          </a:solidFill>
        </p:spPr>
      </p:pic>
      <p:sp>
        <p:nvSpPr>
          <p:cNvPr id="3" name="Content Placeholder 2"/>
          <p:cNvSpPr>
            <a:spLocks noGrp="1"/>
          </p:cNvSpPr>
          <p:nvPr>
            <p:ph sz="half" idx="2"/>
          </p:nvPr>
        </p:nvSpPr>
        <p:spPr>
          <a:xfrm>
            <a:off x="4343400" y="1825625"/>
            <a:ext cx="6781800" cy="4351338"/>
          </a:xfrm>
        </p:spPr>
        <p:txBody>
          <a:bodyPr anchor="ctr">
            <a:normAutofit fontScale="92500"/>
          </a:bodyPr>
          <a:lstStyle/>
          <a:p>
            <a:pPr>
              <a:lnSpc>
                <a:spcPct val="150000"/>
              </a:lnSpc>
            </a:pPr>
            <a:r>
              <a:rPr lang="en-US" sz="3600" dirty="0"/>
              <a:t>Win the competition?</a:t>
            </a:r>
          </a:p>
          <a:p>
            <a:pPr>
              <a:lnSpc>
                <a:spcPct val="150000"/>
              </a:lnSpc>
            </a:pPr>
            <a:r>
              <a:rPr lang="en-US" sz="3600" dirty="0"/>
              <a:t>Learn something new?</a:t>
            </a:r>
          </a:p>
          <a:p>
            <a:pPr>
              <a:lnSpc>
                <a:spcPct val="150000"/>
              </a:lnSpc>
            </a:pPr>
            <a:r>
              <a:rPr lang="en-US" sz="3600" dirty="0"/>
              <a:t>Expand existing knowledge?</a:t>
            </a:r>
          </a:p>
          <a:p>
            <a:pPr>
              <a:lnSpc>
                <a:spcPct val="150000"/>
              </a:lnSpc>
            </a:pPr>
            <a:r>
              <a:rPr lang="en-US" sz="3600" dirty="0"/>
              <a:t>Build something extraordinary?</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a:t>
            </a:r>
          </a:p>
        </p:txBody>
      </p:sp>
      <p:sp>
        <p:nvSpPr>
          <p:cNvPr id="3" name="Content Placeholder 2"/>
          <p:cNvSpPr>
            <a:spLocks noGrp="1"/>
          </p:cNvSpPr>
          <p:nvPr>
            <p:ph idx="1"/>
          </p:nvPr>
        </p:nvSpPr>
        <p:spPr/>
        <p:txBody>
          <a:bodyPr>
            <a:normAutofit/>
          </a:bodyPr>
          <a:lstStyle/>
          <a:p>
            <a:r>
              <a:rPr lang="en-US" sz="4000" dirty="0"/>
              <a:t>Prior Knowledge</a:t>
            </a:r>
          </a:p>
          <a:p>
            <a:endParaRPr lang="en-US" sz="1200" dirty="0"/>
          </a:p>
          <a:p>
            <a:r>
              <a:rPr lang="en-US" sz="4000" dirty="0"/>
              <a:t>Industrial Usage</a:t>
            </a:r>
          </a:p>
          <a:p>
            <a:endParaRPr lang="en-US" sz="1200" dirty="0"/>
          </a:p>
          <a:p>
            <a:r>
              <a:rPr lang="en-US" sz="4000" dirty="0"/>
              <a:t>Mentor Experience</a:t>
            </a:r>
          </a:p>
          <a:p>
            <a:endParaRPr lang="en-US" sz="1200" dirty="0"/>
          </a:p>
          <a:p>
            <a:r>
              <a:rPr lang="en-US" sz="4000" dirty="0"/>
              <a:t>Ease of Onboarding</a:t>
            </a:r>
          </a:p>
        </p:txBody>
      </p:sp>
      <p:pic>
        <p:nvPicPr>
          <p:cNvPr id="2052" name="Picture 4" descr="Edward J. Steichen | Rodin—The Thinker | The Metropolitan Museum of Art">
            <a:extLst>
              <a:ext uri="{FF2B5EF4-FFF2-40B4-BE49-F238E27FC236}">
                <a16:creationId xmlns:a16="http://schemas.microsoft.com/office/drawing/2014/main" id="{56C831F6-5BE9-4FDB-B1D5-949E2DF2F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80406"/>
            <a:ext cx="5052219" cy="404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FFA8-C83D-4B2B-80F9-5538E456C14C}"/>
              </a:ext>
            </a:extLst>
          </p:cNvPr>
          <p:cNvSpPr>
            <a:spLocks noGrp="1"/>
          </p:cNvSpPr>
          <p:nvPr>
            <p:ph type="title"/>
          </p:nvPr>
        </p:nvSpPr>
        <p:spPr/>
        <p:txBody>
          <a:bodyPr/>
          <a:lstStyle/>
          <a:p>
            <a:r>
              <a:rPr lang="en-US" dirty="0"/>
              <a:t>Technologies &amp; Frameworks</a:t>
            </a:r>
          </a:p>
        </p:txBody>
      </p:sp>
      <p:sp>
        <p:nvSpPr>
          <p:cNvPr id="3" name="Text Placeholder 2">
            <a:extLst>
              <a:ext uri="{FF2B5EF4-FFF2-40B4-BE49-F238E27FC236}">
                <a16:creationId xmlns:a16="http://schemas.microsoft.com/office/drawing/2014/main" id="{81A6B7E2-D1B5-4C91-993F-EA2E36E1D2D2}"/>
              </a:ext>
            </a:extLst>
          </p:cNvPr>
          <p:cNvSpPr>
            <a:spLocks noGrp="1"/>
          </p:cNvSpPr>
          <p:nvPr>
            <p:ph type="body" idx="1"/>
          </p:nvPr>
        </p:nvSpPr>
        <p:spPr/>
        <p:txBody>
          <a:bodyPr/>
          <a:lstStyle/>
          <a:p>
            <a:r>
              <a:rPr lang="en-US" dirty="0"/>
              <a:t>platforms, languages, and more</a:t>
            </a:r>
          </a:p>
        </p:txBody>
      </p:sp>
    </p:spTree>
    <p:extLst>
      <p:ext uri="{BB962C8B-B14F-4D97-AF65-F5344CB8AC3E}">
        <p14:creationId xmlns:p14="http://schemas.microsoft.com/office/powerpoint/2010/main" val="1181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DEB-D624-49BF-9832-06DD2975BA26}"/>
              </a:ext>
            </a:extLst>
          </p:cNvPr>
          <p:cNvSpPr>
            <a:spLocks noGrp="1"/>
          </p:cNvSpPr>
          <p:nvPr>
            <p:ph type="title"/>
          </p:nvPr>
        </p:nvSpPr>
        <p:spPr/>
        <p:txBody>
          <a:bodyPr/>
          <a:lstStyle/>
          <a:p>
            <a:r>
              <a:rPr lang="en-US" dirty="0"/>
              <a:t>web v. native</a:t>
            </a:r>
          </a:p>
        </p:txBody>
      </p:sp>
      <p:sp>
        <p:nvSpPr>
          <p:cNvPr id="3" name="Text Placeholder 2">
            <a:extLst>
              <a:ext uri="{FF2B5EF4-FFF2-40B4-BE49-F238E27FC236}">
                <a16:creationId xmlns:a16="http://schemas.microsoft.com/office/drawing/2014/main" id="{A1FE0E5B-F407-4ADB-BDC1-95032F309788}"/>
              </a:ext>
            </a:extLst>
          </p:cNvPr>
          <p:cNvSpPr>
            <a:spLocks noGrp="1"/>
          </p:cNvSpPr>
          <p:nvPr>
            <p:ph type="body" idx="1"/>
          </p:nvPr>
        </p:nvSpPr>
        <p:spPr/>
        <p:txBody>
          <a:bodyPr/>
          <a:lstStyle/>
          <a:p>
            <a:r>
              <a:rPr lang="en-US" dirty="0"/>
              <a:t>Native</a:t>
            </a:r>
          </a:p>
        </p:txBody>
      </p:sp>
      <p:sp>
        <p:nvSpPr>
          <p:cNvPr id="4" name="Content Placeholder 3">
            <a:extLst>
              <a:ext uri="{FF2B5EF4-FFF2-40B4-BE49-F238E27FC236}">
                <a16:creationId xmlns:a16="http://schemas.microsoft.com/office/drawing/2014/main" id="{4398B507-A429-41BD-AAC0-1D75DB6AA9B7}"/>
              </a:ext>
            </a:extLst>
          </p:cNvPr>
          <p:cNvSpPr>
            <a:spLocks noGrp="1"/>
          </p:cNvSpPr>
          <p:nvPr>
            <p:ph sz="half" idx="2"/>
          </p:nvPr>
        </p:nvSpPr>
        <p:spPr>
          <a:xfrm>
            <a:off x="839788" y="4043772"/>
            <a:ext cx="5029200" cy="1688691"/>
          </a:xfrm>
        </p:spPr>
        <p:txBody>
          <a:bodyPr/>
          <a:lstStyle/>
          <a:p>
            <a:r>
              <a:rPr lang="en-US" dirty="0"/>
              <a:t>Used for </a:t>
            </a:r>
            <a:r>
              <a:rPr lang="en-US" b="1" i="1" dirty="0"/>
              <a:t>specific</a:t>
            </a:r>
            <a:r>
              <a:rPr lang="en-US" dirty="0"/>
              <a:t> cases in industry</a:t>
            </a:r>
          </a:p>
          <a:p>
            <a:r>
              <a:rPr lang="en-US" dirty="0"/>
              <a:t>Mentor support </a:t>
            </a:r>
            <a:r>
              <a:rPr lang="en-US" i="1" dirty="0"/>
              <a:t>may</a:t>
            </a:r>
            <a:r>
              <a:rPr lang="en-US" dirty="0"/>
              <a:t> be available</a:t>
            </a:r>
            <a:endParaRPr lang="en-US" i="1" dirty="0"/>
          </a:p>
          <a:p>
            <a:r>
              <a:rPr lang="en-US" dirty="0"/>
              <a:t>Recommended in </a:t>
            </a:r>
            <a:r>
              <a:rPr lang="en-US" b="1" i="1" dirty="0"/>
              <a:t>specific</a:t>
            </a:r>
            <a:r>
              <a:rPr lang="en-US" dirty="0"/>
              <a:t> cases</a:t>
            </a:r>
          </a:p>
        </p:txBody>
      </p:sp>
      <p:sp>
        <p:nvSpPr>
          <p:cNvPr id="5" name="Text Placeholder 4">
            <a:extLst>
              <a:ext uri="{FF2B5EF4-FFF2-40B4-BE49-F238E27FC236}">
                <a16:creationId xmlns:a16="http://schemas.microsoft.com/office/drawing/2014/main" id="{451ED57B-C7AA-4461-A21A-F2DAB2921E68}"/>
              </a:ext>
            </a:extLst>
          </p:cNvPr>
          <p:cNvSpPr>
            <a:spLocks noGrp="1"/>
          </p:cNvSpPr>
          <p:nvPr>
            <p:ph type="body" sz="quarter" idx="3"/>
          </p:nvPr>
        </p:nvSpPr>
        <p:spPr>
          <a:xfrm>
            <a:off x="6326188" y="1828800"/>
            <a:ext cx="2970211" cy="685800"/>
          </a:xfrm>
        </p:spPr>
        <p:txBody>
          <a:bodyPr/>
          <a:lstStyle/>
          <a:p>
            <a:r>
              <a:rPr lang="en-US" dirty="0"/>
              <a:t>Web </a:t>
            </a:r>
          </a:p>
        </p:txBody>
      </p:sp>
      <p:sp>
        <p:nvSpPr>
          <p:cNvPr id="6" name="Content Placeholder 5">
            <a:extLst>
              <a:ext uri="{FF2B5EF4-FFF2-40B4-BE49-F238E27FC236}">
                <a16:creationId xmlns:a16="http://schemas.microsoft.com/office/drawing/2014/main" id="{5A130664-A5E7-4DD1-8253-34529167C20F}"/>
              </a:ext>
            </a:extLst>
          </p:cNvPr>
          <p:cNvSpPr>
            <a:spLocks noGrp="1"/>
          </p:cNvSpPr>
          <p:nvPr>
            <p:ph sz="quarter" idx="4"/>
          </p:nvPr>
        </p:nvSpPr>
        <p:spPr>
          <a:xfrm>
            <a:off x="6326188" y="4043772"/>
            <a:ext cx="5029200" cy="2145891"/>
          </a:xfrm>
        </p:spPr>
        <p:txBody>
          <a:bodyPr/>
          <a:lstStyle/>
          <a:p>
            <a:r>
              <a:rPr lang="en-US" dirty="0"/>
              <a:t>Mentor experience in many areas</a:t>
            </a:r>
          </a:p>
          <a:p>
            <a:r>
              <a:rPr lang="en-US" dirty="0"/>
              <a:t>Simple to start, valuable for the future</a:t>
            </a:r>
          </a:p>
          <a:p>
            <a:r>
              <a:rPr lang="en-US" b="1" dirty="0"/>
              <a:t>Highly recommended</a:t>
            </a:r>
          </a:p>
        </p:txBody>
      </p:sp>
      <p:sp>
        <p:nvSpPr>
          <p:cNvPr id="7" name="Rectangle 6">
            <a:extLst>
              <a:ext uri="{FF2B5EF4-FFF2-40B4-BE49-F238E27FC236}">
                <a16:creationId xmlns:a16="http://schemas.microsoft.com/office/drawing/2014/main" id="{D334D427-FE8A-4414-AE8D-EA05F362F482}"/>
              </a:ext>
            </a:extLst>
          </p:cNvPr>
          <p:cNvSpPr/>
          <p:nvPr/>
        </p:nvSpPr>
        <p:spPr>
          <a:xfrm>
            <a:off x="836613" y="2413492"/>
            <a:ext cx="5032376"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Desktop applications</a:t>
            </a:r>
          </a:p>
          <a:p>
            <a:pPr algn="ctr"/>
            <a:r>
              <a:rPr lang="en-US" sz="2000" i="1" dirty="0">
                <a:solidFill>
                  <a:schemeClr val="bg1"/>
                </a:solidFill>
              </a:rPr>
              <a:t>Mobile applications</a:t>
            </a:r>
          </a:p>
          <a:p>
            <a:pPr algn="ctr"/>
            <a:r>
              <a:rPr lang="en-US" sz="2000" b="1" i="1" dirty="0">
                <a:solidFill>
                  <a:schemeClr val="bg1"/>
                </a:solidFill>
              </a:rPr>
              <a:t>Games, audio, more</a:t>
            </a:r>
            <a:endParaRPr lang="en-US" sz="2000" b="1" dirty="0"/>
          </a:p>
        </p:txBody>
      </p:sp>
      <p:sp>
        <p:nvSpPr>
          <p:cNvPr id="8" name="Rectangle 7">
            <a:extLst>
              <a:ext uri="{FF2B5EF4-FFF2-40B4-BE49-F238E27FC236}">
                <a16:creationId xmlns:a16="http://schemas.microsoft.com/office/drawing/2014/main" id="{0045BE62-C287-4AE3-8F59-9BE17E776CEC}"/>
              </a:ext>
            </a:extLst>
          </p:cNvPr>
          <p:cNvSpPr/>
          <p:nvPr/>
        </p:nvSpPr>
        <p:spPr>
          <a:xfrm>
            <a:off x="6323015" y="2416018"/>
            <a:ext cx="5029198" cy="1541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rPr>
              <a:t>Websites (static or full-stack)</a:t>
            </a:r>
          </a:p>
          <a:p>
            <a:pPr algn="ctr"/>
            <a:r>
              <a:rPr lang="en-US" sz="2000" i="1" dirty="0">
                <a:solidFill>
                  <a:schemeClr val="bg1"/>
                </a:solidFill>
              </a:rPr>
              <a:t>Progressive web apps</a:t>
            </a:r>
          </a:p>
          <a:p>
            <a:pPr algn="ctr"/>
            <a:r>
              <a:rPr lang="en-US" sz="2000" b="1" i="1" dirty="0">
                <a:solidFill>
                  <a:schemeClr val="bg1"/>
                </a:solidFill>
              </a:rPr>
              <a:t>Almost anything</a:t>
            </a:r>
          </a:p>
        </p:txBody>
      </p:sp>
      <p:pic>
        <p:nvPicPr>
          <p:cNvPr id="1026" name="Picture 2" descr="Spider-Man: Into the Spider-Verse to web up $30-40M during opening weekend">
            <a:extLst>
              <a:ext uri="{FF2B5EF4-FFF2-40B4-BE49-F238E27FC236}">
                <a16:creationId xmlns:a16="http://schemas.microsoft.com/office/drawing/2014/main" id="{0BEE2782-7322-4D61-B4E9-DB99C6B1E2E8}"/>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72399" y="533401"/>
            <a:ext cx="3339540" cy="188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3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500"/>
                                        <p:tgtEl>
                                          <p:spTgt spid="6">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databases &amp; the beauty of crud</a:t>
            </a:r>
          </a:p>
        </p:txBody>
      </p:sp>
      <p:pic>
        <p:nvPicPr>
          <p:cNvPr id="2050" name="Picture 2" descr="The 4 Most Beautiful Crudite Boards You'll Find in L.A.">
            <a:extLst>
              <a:ext uri="{FF2B5EF4-FFF2-40B4-BE49-F238E27FC236}">
                <a16:creationId xmlns:a16="http://schemas.microsoft.com/office/drawing/2014/main" id="{360BB356-A29F-4849-B4B5-EDF84A6C7D8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43200" y="1573134"/>
            <a:ext cx="3897374" cy="3153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D09522-896A-43E8-9772-B5AC4AA614C0}"/>
              </a:ext>
            </a:extLst>
          </p:cNvPr>
          <p:cNvSpPr/>
          <p:nvPr/>
        </p:nvSpPr>
        <p:spPr>
          <a:xfrm>
            <a:off x="838200" y="1570676"/>
            <a:ext cx="1905000" cy="3153724"/>
          </a:xfrm>
          <a:prstGeom prst="rect">
            <a:avLst/>
          </a:prstGeom>
          <a:solidFill>
            <a:srgbClr val="B2D0B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u="sng" dirty="0">
                <a:solidFill>
                  <a:srgbClr val="3D372E"/>
                </a:solidFill>
              </a:rPr>
              <a:t>4 Operations</a:t>
            </a:r>
          </a:p>
          <a:p>
            <a:pPr algn="ctr"/>
            <a:endParaRPr lang="en-US" sz="500" b="1" u="sng" dirty="0">
              <a:solidFill>
                <a:srgbClr val="3D372E"/>
              </a:solidFill>
            </a:endParaRPr>
          </a:p>
          <a:p>
            <a:r>
              <a:rPr lang="en-US" sz="4400" b="1" dirty="0">
                <a:solidFill>
                  <a:srgbClr val="3D372E"/>
                </a:solidFill>
              </a:rPr>
              <a:t>C</a:t>
            </a:r>
            <a:r>
              <a:rPr lang="en-US" sz="3600" dirty="0">
                <a:solidFill>
                  <a:srgbClr val="3D372E"/>
                </a:solidFill>
              </a:rPr>
              <a:t>reate</a:t>
            </a:r>
          </a:p>
          <a:p>
            <a:r>
              <a:rPr lang="en-US" sz="4400" b="1" dirty="0">
                <a:solidFill>
                  <a:srgbClr val="3D372E"/>
                </a:solidFill>
              </a:rPr>
              <a:t>R</a:t>
            </a:r>
            <a:r>
              <a:rPr lang="en-US" sz="3600" dirty="0">
                <a:solidFill>
                  <a:srgbClr val="3D372E"/>
                </a:solidFill>
              </a:rPr>
              <a:t>ead</a:t>
            </a:r>
          </a:p>
          <a:p>
            <a:r>
              <a:rPr lang="en-US" sz="4400" b="1" dirty="0">
                <a:solidFill>
                  <a:srgbClr val="3D372E"/>
                </a:solidFill>
              </a:rPr>
              <a:t>U</a:t>
            </a:r>
            <a:r>
              <a:rPr lang="en-US" sz="3600" dirty="0">
                <a:solidFill>
                  <a:srgbClr val="3D372E"/>
                </a:solidFill>
              </a:rPr>
              <a:t>pdate</a:t>
            </a:r>
          </a:p>
          <a:p>
            <a:r>
              <a:rPr lang="en-US" sz="4400" b="1" dirty="0">
                <a:solidFill>
                  <a:srgbClr val="3D372E"/>
                </a:solidFill>
              </a:rPr>
              <a:t>D</a:t>
            </a:r>
            <a:r>
              <a:rPr lang="en-US" sz="3600" dirty="0">
                <a:solidFill>
                  <a:srgbClr val="3D372E"/>
                </a:solidFill>
              </a:rPr>
              <a:t>elete</a:t>
            </a:r>
          </a:p>
        </p:txBody>
      </p:sp>
      <p:pic>
        <p:nvPicPr>
          <p:cNvPr id="2054" name="Picture 6">
            <a:extLst>
              <a:ext uri="{FF2B5EF4-FFF2-40B4-BE49-F238E27FC236}">
                <a16:creationId xmlns:a16="http://schemas.microsoft.com/office/drawing/2014/main" id="{BCB7D6FC-C985-4689-BDE1-5ACFC88C7868}"/>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2184" y="4933620"/>
            <a:ext cx="109521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1F7B2EE-6955-47A2-BCCC-A0DFEC2B2EF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8400" y="4898325"/>
            <a:ext cx="901706" cy="90086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tterboxd brand • Letterboxd">
            <a:extLst>
              <a:ext uri="{FF2B5EF4-FFF2-40B4-BE49-F238E27FC236}">
                <a16:creationId xmlns:a16="http://schemas.microsoft.com/office/drawing/2014/main" id="{228E3F32-4678-4661-86A0-07603B0955A6}"/>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5790" t="5725" r="5242" b="5160"/>
          <a:stretch/>
        </p:blipFill>
        <p:spPr bwMode="auto">
          <a:xfrm>
            <a:off x="3733800" y="4856005"/>
            <a:ext cx="957826" cy="9594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06FF9E07-4FE0-40AD-9886-381603924618}"/>
              </a:ext>
            </a:extLst>
          </p:cNvPr>
          <p:cNvGraphicFramePr>
            <a:graphicFrameLocks noGrp="1"/>
          </p:cNvGraphicFramePr>
          <p:nvPr>
            <p:extLst>
              <p:ext uri="{D42A27DB-BD31-4B8C-83A1-F6EECF244321}">
                <p14:modId xmlns:p14="http://schemas.microsoft.com/office/powerpoint/2010/main" val="551311583"/>
              </p:ext>
            </p:extLst>
          </p:nvPr>
        </p:nvGraphicFramePr>
        <p:xfrm>
          <a:off x="6781800" y="2000333"/>
          <a:ext cx="4724400" cy="3798857"/>
        </p:xfrm>
        <a:graphic>
          <a:graphicData uri="http://schemas.openxmlformats.org/drawingml/2006/table">
            <a:tbl>
              <a:tblPr firstRow="1" bandRow="1">
                <a:tableStyleId>{3B4B98B0-60AC-42C2-AFA5-B58CD77FA1E5}</a:tableStyleId>
              </a:tblPr>
              <a:tblGrid>
                <a:gridCol w="2362200">
                  <a:extLst>
                    <a:ext uri="{9D8B030D-6E8A-4147-A177-3AD203B41FA5}">
                      <a16:colId xmlns:a16="http://schemas.microsoft.com/office/drawing/2014/main" val="2375932093"/>
                    </a:ext>
                  </a:extLst>
                </a:gridCol>
                <a:gridCol w="2362200">
                  <a:extLst>
                    <a:ext uri="{9D8B030D-6E8A-4147-A177-3AD203B41FA5}">
                      <a16:colId xmlns:a16="http://schemas.microsoft.com/office/drawing/2014/main" val="1562770586"/>
                    </a:ext>
                  </a:extLst>
                </a:gridCol>
              </a:tblGrid>
              <a:tr h="621164">
                <a:tc>
                  <a:txBody>
                    <a:bodyPr/>
                    <a:lstStyle/>
                    <a:p>
                      <a:pPr algn="ctr"/>
                      <a:r>
                        <a:rPr lang="en-US" sz="2400" b="1" dirty="0"/>
                        <a:t>SQL</a:t>
                      </a:r>
                    </a:p>
                  </a:txBody>
                  <a:tcPr anchor="ctr"/>
                </a:tc>
                <a:tc>
                  <a:txBody>
                    <a:bodyPr/>
                    <a:lstStyle/>
                    <a:p>
                      <a:pPr algn="ctr"/>
                      <a:r>
                        <a:rPr lang="en-US" sz="2400" b="1" dirty="0"/>
                        <a:t>NoSQL</a:t>
                      </a:r>
                    </a:p>
                  </a:txBody>
                  <a:tcPr anchor="ctr"/>
                </a:tc>
                <a:extLst>
                  <a:ext uri="{0D108BD9-81ED-4DB2-BD59-A6C34878D82A}">
                    <a16:rowId xmlns:a16="http://schemas.microsoft.com/office/drawing/2014/main" val="2357990666"/>
                  </a:ext>
                </a:extLst>
              </a:tr>
              <a:tr h="552237">
                <a:tc>
                  <a:txBody>
                    <a:bodyPr/>
                    <a:lstStyle/>
                    <a:p>
                      <a:pPr algn="ctr"/>
                      <a:r>
                        <a:rPr lang="en-US" b="0" dirty="0"/>
                        <a:t>Tables</a:t>
                      </a:r>
                    </a:p>
                  </a:txBody>
                  <a:tcPr anchor="ctr"/>
                </a:tc>
                <a:tc>
                  <a:txBody>
                    <a:bodyPr/>
                    <a:lstStyle/>
                    <a:p>
                      <a:pPr algn="ctr"/>
                      <a:r>
                        <a:rPr lang="en-US" dirty="0"/>
                        <a:t>Documents, Graphs</a:t>
                      </a:r>
                    </a:p>
                  </a:txBody>
                  <a:tcPr anchor="ctr"/>
                </a:tc>
                <a:extLst>
                  <a:ext uri="{0D108BD9-81ED-4DB2-BD59-A6C34878D82A}">
                    <a16:rowId xmlns:a16="http://schemas.microsoft.com/office/drawing/2014/main" val="2316519416"/>
                  </a:ext>
                </a:extLst>
              </a:tr>
              <a:tr h="920394">
                <a:tc>
                  <a:txBody>
                    <a:bodyPr/>
                    <a:lstStyle/>
                    <a:p>
                      <a:pPr algn="ctr"/>
                      <a:r>
                        <a:rPr lang="en-US" b="1" dirty="0"/>
                        <a:t>S</a:t>
                      </a:r>
                      <a:r>
                        <a:rPr lang="en-US" b="0" dirty="0"/>
                        <a:t>tructured </a:t>
                      </a:r>
                      <a:r>
                        <a:rPr lang="en-US" b="1" dirty="0"/>
                        <a:t>Q</a:t>
                      </a:r>
                      <a:r>
                        <a:rPr lang="en-US" b="0" dirty="0"/>
                        <a:t>uery </a:t>
                      </a:r>
                      <a:r>
                        <a:rPr lang="en-US" b="1" dirty="0"/>
                        <a:t>L</a:t>
                      </a:r>
                      <a:r>
                        <a:rPr lang="en-US" b="0" dirty="0"/>
                        <a:t>anguage</a:t>
                      </a:r>
                      <a:endParaRPr lang="en-US" b="1" dirty="0"/>
                    </a:p>
                  </a:txBody>
                  <a:tcPr anchor="ctr"/>
                </a:tc>
                <a:tc>
                  <a:txBody>
                    <a:bodyPr/>
                    <a:lstStyle/>
                    <a:p>
                      <a:pPr algn="ctr"/>
                      <a:r>
                        <a:rPr lang="en-US" dirty="0"/>
                        <a:t>Various Languages</a:t>
                      </a:r>
                    </a:p>
                  </a:txBody>
                  <a:tcPr anchor="ctr"/>
                </a:tc>
                <a:extLst>
                  <a:ext uri="{0D108BD9-81ED-4DB2-BD59-A6C34878D82A}">
                    <a16:rowId xmlns:a16="http://schemas.microsoft.com/office/drawing/2014/main" val="4288161169"/>
                  </a:ext>
                </a:extLst>
              </a:tr>
              <a:tr h="497199">
                <a:tc>
                  <a:txBody>
                    <a:bodyPr/>
                    <a:lstStyle/>
                    <a:p>
                      <a:pPr algn="ctr"/>
                      <a:r>
                        <a:rPr lang="en-US" dirty="0"/>
                        <a:t>Rigid Schemas</a:t>
                      </a:r>
                    </a:p>
                  </a:txBody>
                  <a:tcPr anchor="ctr"/>
                </a:tc>
                <a:tc>
                  <a:txBody>
                    <a:bodyPr/>
                    <a:lstStyle/>
                    <a:p>
                      <a:pPr algn="ctr"/>
                      <a:r>
                        <a:rPr lang="en-US" dirty="0"/>
                        <a:t>Flexible Schemas</a:t>
                      </a:r>
                    </a:p>
                  </a:txBody>
                  <a:tcPr anchor="ctr"/>
                </a:tc>
                <a:extLst>
                  <a:ext uri="{0D108BD9-81ED-4DB2-BD59-A6C34878D82A}">
                    <a16:rowId xmlns:a16="http://schemas.microsoft.com/office/drawing/2014/main" val="2570547145"/>
                  </a:ext>
                </a:extLst>
              </a:tr>
              <a:tr h="472770">
                <a:tc>
                  <a:txBody>
                    <a:bodyPr/>
                    <a:lstStyle/>
                    <a:p>
                      <a:pPr algn="ctr"/>
                      <a:r>
                        <a:rPr lang="en-US" dirty="0"/>
                        <a:t>Older</a:t>
                      </a:r>
                    </a:p>
                  </a:txBody>
                  <a:tcPr anchor="ctr"/>
                </a:tc>
                <a:tc>
                  <a:txBody>
                    <a:bodyPr/>
                    <a:lstStyle/>
                    <a:p>
                      <a:pPr algn="ctr"/>
                      <a:r>
                        <a:rPr lang="en-US" dirty="0"/>
                        <a:t>Newer</a:t>
                      </a:r>
                    </a:p>
                  </a:txBody>
                  <a:tcPr anchor="ctr"/>
                </a:tc>
                <a:extLst>
                  <a:ext uri="{0D108BD9-81ED-4DB2-BD59-A6C34878D82A}">
                    <a16:rowId xmlns:a16="http://schemas.microsoft.com/office/drawing/2014/main" val="3223387104"/>
                  </a:ext>
                </a:extLst>
              </a:tr>
              <a:tr h="7350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MySQL, SQLite, PostgreSQL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MongoDB, DynamoDB, Redis</a:t>
                      </a:r>
                    </a:p>
                  </a:txBody>
                  <a:tcPr anchor="ctr"/>
                </a:tc>
                <a:extLst>
                  <a:ext uri="{0D108BD9-81ED-4DB2-BD59-A6C34878D82A}">
                    <a16:rowId xmlns:a16="http://schemas.microsoft.com/office/drawing/2014/main" val="721811864"/>
                  </a:ext>
                </a:extLst>
              </a:tr>
            </a:tbl>
          </a:graphicData>
        </a:graphic>
      </p:graphicFrame>
      <p:sp>
        <p:nvSpPr>
          <p:cNvPr id="15" name="TextBox 14">
            <a:extLst>
              <a:ext uri="{FF2B5EF4-FFF2-40B4-BE49-F238E27FC236}">
                <a16:creationId xmlns:a16="http://schemas.microsoft.com/office/drawing/2014/main" id="{823DB278-1497-4104-841E-BB52A6655BD9}"/>
              </a:ext>
            </a:extLst>
          </p:cNvPr>
          <p:cNvSpPr txBox="1"/>
          <p:nvPr/>
        </p:nvSpPr>
        <p:spPr>
          <a:xfrm>
            <a:off x="6781800" y="1570676"/>
            <a:ext cx="4724400" cy="369332"/>
          </a:xfrm>
          <a:prstGeom prst="rect">
            <a:avLst/>
          </a:prstGeom>
          <a:noFill/>
        </p:spPr>
        <p:txBody>
          <a:bodyPr wrap="square">
            <a:spAutoFit/>
          </a:bodyPr>
          <a:lstStyle/>
          <a:p>
            <a:pPr algn="ctr"/>
            <a:r>
              <a:rPr lang="en-US" sz="1800" dirty="0"/>
              <a:t>Types of Databases</a:t>
            </a:r>
          </a:p>
        </p:txBody>
      </p:sp>
      <p:pic>
        <p:nvPicPr>
          <p:cNvPr id="2062" name="Picture 14">
            <a:extLst>
              <a:ext uri="{FF2B5EF4-FFF2-40B4-BE49-F238E27FC236}">
                <a16:creationId xmlns:a16="http://schemas.microsoft.com/office/drawing/2014/main" id="{0A0D3D2C-55DE-4AF2-84FB-4B9DD68AF042}"/>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9200" y="4854366"/>
            <a:ext cx="1428472" cy="98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par>
                                <p:cTn id="19" presetID="10"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animEffect transition="in" filter="fade">
                                      <p:cBhvr>
                                        <p:cTn id="21" dur="500"/>
                                        <p:tgtEl>
                                          <p:spTgt spid="2060"/>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back-end web frameworks</a:t>
            </a:r>
          </a:p>
        </p:txBody>
      </p:sp>
      <p:pic>
        <p:nvPicPr>
          <p:cNvPr id="3078" name="Picture 6" descr="Flasks in Python. Flask is a micro web framework written… | by Shivangi  Sareen | Medium">
            <a:extLst>
              <a:ext uri="{FF2B5EF4-FFF2-40B4-BE49-F238E27FC236}">
                <a16:creationId xmlns:a16="http://schemas.microsoft.com/office/drawing/2014/main" id="{AC664216-6790-4A91-A82E-97286EA1A295}"/>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3406" r="13831" b="27560"/>
          <a:stretch/>
        </p:blipFill>
        <p:spPr bwMode="auto">
          <a:xfrm flipH="1">
            <a:off x="6390590" y="2319522"/>
            <a:ext cx="887732" cy="8782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jango Reinhardt: 100 Years Of Hot Jazz : NPR">
            <a:extLst>
              <a:ext uri="{FF2B5EF4-FFF2-40B4-BE49-F238E27FC236}">
                <a16:creationId xmlns:a16="http://schemas.microsoft.com/office/drawing/2014/main" id="{889D5EE8-BE3F-4D8C-A58F-EED50E855921}"/>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74610" y="2937000"/>
            <a:ext cx="1422518" cy="10668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emystifying Spring Boot. The basics of API development in Spring… | by  Jordan Williams | Better Programming">
            <a:extLst>
              <a:ext uri="{FF2B5EF4-FFF2-40B4-BE49-F238E27FC236}">
                <a16:creationId xmlns:a16="http://schemas.microsoft.com/office/drawing/2014/main" id="{6E3E73FD-B6CB-48DB-84AE-0A15E9247317}"/>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82215" y="1404028"/>
            <a:ext cx="1366852" cy="13668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4F3B56C-8C21-48F0-B2BF-47A1C4C72F2D}"/>
              </a:ext>
            </a:extLst>
          </p:cNvPr>
          <p:cNvGrpSpPr/>
          <p:nvPr/>
        </p:nvGrpSpPr>
        <p:grpSpPr>
          <a:xfrm>
            <a:off x="4504702" y="2062458"/>
            <a:ext cx="2615125" cy="771026"/>
            <a:chOff x="724368" y="2359196"/>
            <a:chExt cx="2615125" cy="771026"/>
          </a:xfrm>
        </p:grpSpPr>
        <p:pic>
          <p:nvPicPr>
            <p:cNvPr id="3086" name="Picture 14">
              <a:extLst>
                <a:ext uri="{FF2B5EF4-FFF2-40B4-BE49-F238E27FC236}">
                  <a16:creationId xmlns:a16="http://schemas.microsoft.com/office/drawing/2014/main" id="{973C5B9E-9EF5-4BD2-8D05-E15E208DDFF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24368" y="2359196"/>
              <a:ext cx="703561" cy="7710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B1F59FB-631F-407D-A8AD-FF72A622FC8C}"/>
                </a:ext>
              </a:extLst>
            </p:cNvPr>
            <p:cNvSpPr txBox="1"/>
            <p:nvPr/>
          </p:nvSpPr>
          <p:spPr>
            <a:xfrm>
              <a:off x="1448604" y="2445712"/>
              <a:ext cx="1890889" cy="646331"/>
            </a:xfrm>
            <a:prstGeom prst="rect">
              <a:avLst/>
            </a:prstGeom>
            <a:noFill/>
          </p:spPr>
          <p:txBody>
            <a:bodyPr wrap="square" rtlCol="0">
              <a:spAutoFit/>
            </a:bodyPr>
            <a:lstStyle/>
            <a:p>
              <a:r>
                <a:rPr lang="en-US" b="1" u="sng" dirty="0"/>
                <a:t>Python</a:t>
              </a:r>
            </a:p>
            <a:p>
              <a:r>
                <a:rPr lang="en-US" dirty="0"/>
                <a:t>Django, Flask</a:t>
              </a:r>
            </a:p>
          </p:txBody>
        </p:sp>
      </p:grpSp>
      <p:grpSp>
        <p:nvGrpSpPr>
          <p:cNvPr id="9" name="Group 8">
            <a:extLst>
              <a:ext uri="{FF2B5EF4-FFF2-40B4-BE49-F238E27FC236}">
                <a16:creationId xmlns:a16="http://schemas.microsoft.com/office/drawing/2014/main" id="{7A611081-7E61-4407-BD49-B6540376CC55}"/>
              </a:ext>
            </a:extLst>
          </p:cNvPr>
          <p:cNvGrpSpPr/>
          <p:nvPr/>
        </p:nvGrpSpPr>
        <p:grpSpPr>
          <a:xfrm>
            <a:off x="8077200" y="2491945"/>
            <a:ext cx="3005456" cy="771026"/>
            <a:chOff x="834752" y="3199080"/>
            <a:chExt cx="3005456" cy="771026"/>
          </a:xfrm>
        </p:grpSpPr>
        <p:sp>
          <p:nvSpPr>
            <p:cNvPr id="16" name="TextBox 15">
              <a:extLst>
                <a:ext uri="{FF2B5EF4-FFF2-40B4-BE49-F238E27FC236}">
                  <a16:creationId xmlns:a16="http://schemas.microsoft.com/office/drawing/2014/main" id="{8357F923-3C0B-4416-B6F3-182EA13F7564}"/>
                </a:ext>
              </a:extLst>
            </p:cNvPr>
            <p:cNvSpPr txBox="1"/>
            <p:nvPr/>
          </p:nvSpPr>
          <p:spPr>
            <a:xfrm>
              <a:off x="1448604" y="3258772"/>
              <a:ext cx="2391604" cy="646331"/>
            </a:xfrm>
            <a:prstGeom prst="rect">
              <a:avLst/>
            </a:prstGeom>
            <a:noFill/>
          </p:spPr>
          <p:txBody>
            <a:bodyPr wrap="square" rtlCol="0">
              <a:spAutoFit/>
            </a:bodyPr>
            <a:lstStyle/>
            <a:p>
              <a:r>
                <a:rPr lang="en-US" b="1" u="sng" dirty="0"/>
                <a:t>Java</a:t>
              </a:r>
            </a:p>
            <a:p>
              <a:r>
                <a:rPr lang="en-US" dirty="0"/>
                <a:t>Spring Boot</a:t>
              </a:r>
            </a:p>
          </p:txBody>
        </p:sp>
        <p:pic>
          <p:nvPicPr>
            <p:cNvPr id="3090" name="Picture 18" descr="Java (programming language) - Wikipedia">
              <a:extLst>
                <a:ext uri="{FF2B5EF4-FFF2-40B4-BE49-F238E27FC236}">
                  <a16:creationId xmlns:a16="http://schemas.microsoft.com/office/drawing/2014/main" id="{15B791A7-1510-4273-939E-4E21E9CB7DB0}"/>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artisticPencilSketch/>
                      </a14:imgEffect>
                    </a14:imgLayer>
                  </a14:imgProps>
                </a:ext>
                <a:ext uri="{28A0092B-C50C-407E-A947-70E740481C1C}">
                  <a14:useLocalDpi xmlns:a14="http://schemas.microsoft.com/office/drawing/2010/main" val="0"/>
                </a:ext>
              </a:extLst>
            </a:blip>
            <a:srcRect b="28746"/>
            <a:stretch/>
          </p:blipFill>
          <p:spPr bwMode="auto">
            <a:xfrm>
              <a:off x="834752" y="3199080"/>
              <a:ext cx="591638" cy="77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4341BE-6362-45D8-8AF6-9F888A972BA1}"/>
              </a:ext>
            </a:extLst>
          </p:cNvPr>
          <p:cNvGrpSpPr/>
          <p:nvPr/>
        </p:nvGrpSpPr>
        <p:grpSpPr>
          <a:xfrm>
            <a:off x="686155" y="2824279"/>
            <a:ext cx="3090383" cy="663423"/>
            <a:chOff x="834752" y="1583348"/>
            <a:chExt cx="3090383" cy="663423"/>
          </a:xfrm>
        </p:grpSpPr>
        <p:sp>
          <p:nvSpPr>
            <p:cNvPr id="6" name="TextBox 5">
              <a:extLst>
                <a:ext uri="{FF2B5EF4-FFF2-40B4-BE49-F238E27FC236}">
                  <a16:creationId xmlns:a16="http://schemas.microsoft.com/office/drawing/2014/main" id="{203E5F7E-280D-4AE3-BDAC-19053DC73A23}"/>
                </a:ext>
              </a:extLst>
            </p:cNvPr>
            <p:cNvSpPr txBox="1"/>
            <p:nvPr/>
          </p:nvSpPr>
          <p:spPr>
            <a:xfrm>
              <a:off x="1448604" y="1600440"/>
              <a:ext cx="2476531" cy="646331"/>
            </a:xfrm>
            <a:prstGeom prst="rect">
              <a:avLst/>
            </a:prstGeom>
            <a:noFill/>
          </p:spPr>
          <p:txBody>
            <a:bodyPr wrap="square" rtlCol="0">
              <a:spAutoFit/>
            </a:bodyPr>
            <a:lstStyle/>
            <a:p>
              <a:r>
                <a:rPr lang="en-US" b="1" u="sng" dirty="0"/>
                <a:t>JavaScript</a:t>
              </a:r>
            </a:p>
            <a:p>
              <a:r>
                <a:rPr lang="en-US" dirty="0"/>
                <a:t>NodeJS + Express</a:t>
              </a:r>
            </a:p>
          </p:txBody>
        </p:sp>
        <p:pic>
          <p:nvPicPr>
            <p:cNvPr id="3092" name="Picture 20">
              <a:extLst>
                <a:ext uri="{FF2B5EF4-FFF2-40B4-BE49-F238E27FC236}">
                  <a16:creationId xmlns:a16="http://schemas.microsoft.com/office/drawing/2014/main" id="{6EF6FFCB-10F9-43EF-8DED-25D5233535E1}"/>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834752" y="1583348"/>
              <a:ext cx="593177" cy="593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094" name="Picture 22" descr="nodejs · GitHub Topics · GitHub">
            <a:extLst>
              <a:ext uri="{FF2B5EF4-FFF2-40B4-BE49-F238E27FC236}">
                <a16:creationId xmlns:a16="http://schemas.microsoft.com/office/drawing/2014/main" id="{E36788BC-9962-453A-836B-235D7D90F43E}"/>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1050" y="2062458"/>
            <a:ext cx="981756" cy="98175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F75D158-1E28-4A5B-B489-E352193206DC}"/>
              </a:ext>
            </a:extLst>
          </p:cNvPr>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4489" y="4530688"/>
            <a:ext cx="2575350" cy="1073062"/>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NET Logo - SVG, PNG Download">
            <a:extLst>
              <a:ext uri="{FF2B5EF4-FFF2-40B4-BE49-F238E27FC236}">
                <a16:creationId xmlns:a16="http://schemas.microsoft.com/office/drawing/2014/main" id="{A17BDC80-C660-4901-BD3A-2D32C27A1173}"/>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77200" y="4419600"/>
            <a:ext cx="2010031" cy="9555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EA09223-A2F9-4D6D-9757-48FFA4162E04}"/>
              </a:ext>
            </a:extLst>
          </p:cNvPr>
          <p:cNvGrpSpPr/>
          <p:nvPr/>
        </p:nvGrpSpPr>
        <p:grpSpPr>
          <a:xfrm>
            <a:off x="945483" y="5264851"/>
            <a:ext cx="2085095" cy="646331"/>
            <a:chOff x="838201" y="4106462"/>
            <a:chExt cx="2085095" cy="646331"/>
          </a:xfrm>
        </p:grpSpPr>
        <p:pic>
          <p:nvPicPr>
            <p:cNvPr id="3088" name="Picture 16" descr="Ruby (programming language) - Wikipedia">
              <a:extLst>
                <a:ext uri="{FF2B5EF4-FFF2-40B4-BE49-F238E27FC236}">
                  <a16:creationId xmlns:a16="http://schemas.microsoft.com/office/drawing/2014/main" id="{A392D037-FCB3-470B-A68C-C1BE3C134A37}"/>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838201" y="4126989"/>
              <a:ext cx="591638" cy="5916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DA85C75-27D9-4FAB-96D0-3DC3959B932B}"/>
                </a:ext>
              </a:extLst>
            </p:cNvPr>
            <p:cNvSpPr txBox="1"/>
            <p:nvPr/>
          </p:nvSpPr>
          <p:spPr>
            <a:xfrm>
              <a:off x="1447298" y="4106462"/>
              <a:ext cx="1475998" cy="646331"/>
            </a:xfrm>
            <a:prstGeom prst="rect">
              <a:avLst/>
            </a:prstGeom>
            <a:noFill/>
          </p:spPr>
          <p:txBody>
            <a:bodyPr wrap="square" rtlCol="0">
              <a:spAutoFit/>
            </a:bodyPr>
            <a:lstStyle/>
            <a:p>
              <a:r>
                <a:rPr lang="en-US" b="1" u="sng" dirty="0"/>
                <a:t>Ruby</a:t>
              </a:r>
            </a:p>
            <a:p>
              <a:r>
                <a:rPr lang="en-US" dirty="0"/>
                <a:t>On Rails</a:t>
              </a:r>
            </a:p>
          </p:txBody>
        </p:sp>
      </p:grpSp>
      <p:grpSp>
        <p:nvGrpSpPr>
          <p:cNvPr id="7" name="Group 6">
            <a:extLst>
              <a:ext uri="{FF2B5EF4-FFF2-40B4-BE49-F238E27FC236}">
                <a16:creationId xmlns:a16="http://schemas.microsoft.com/office/drawing/2014/main" id="{7F456922-986D-4970-9E25-F4EF3969CF65}"/>
              </a:ext>
            </a:extLst>
          </p:cNvPr>
          <p:cNvGrpSpPr/>
          <p:nvPr/>
        </p:nvGrpSpPr>
        <p:grpSpPr>
          <a:xfrm>
            <a:off x="6734075" y="5153265"/>
            <a:ext cx="2348141" cy="646331"/>
            <a:chOff x="704962" y="4916712"/>
            <a:chExt cx="2348141" cy="646331"/>
          </a:xfrm>
        </p:grpSpPr>
        <p:pic>
          <p:nvPicPr>
            <p:cNvPr id="3082" name="Picture 10" descr="Music 101: What Is the Difference Between Sharp Notes and Flat Notes? -  2022 - MasterClass">
              <a:extLst>
                <a:ext uri="{FF2B5EF4-FFF2-40B4-BE49-F238E27FC236}">
                  <a16:creationId xmlns:a16="http://schemas.microsoft.com/office/drawing/2014/main" id="{D28E3838-97CF-41E3-8CBF-0ED77B7AEBE1}"/>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704962" y="4979698"/>
              <a:ext cx="717325" cy="5434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76052FF-3285-4CCD-875E-FD0AB71AA55B}"/>
                </a:ext>
              </a:extLst>
            </p:cNvPr>
            <p:cNvSpPr txBox="1"/>
            <p:nvPr/>
          </p:nvSpPr>
          <p:spPr>
            <a:xfrm>
              <a:off x="1447298" y="4916712"/>
              <a:ext cx="1605805" cy="646331"/>
            </a:xfrm>
            <a:prstGeom prst="rect">
              <a:avLst/>
            </a:prstGeom>
            <a:noFill/>
          </p:spPr>
          <p:txBody>
            <a:bodyPr wrap="square" rtlCol="0">
              <a:spAutoFit/>
            </a:bodyPr>
            <a:lstStyle/>
            <a:p>
              <a:r>
                <a:rPr lang="en-US" b="1" u="sng" dirty="0"/>
                <a:t>C#</a:t>
              </a:r>
            </a:p>
            <a:p>
              <a:r>
                <a:rPr lang="en-US" dirty="0"/>
                <a:t>ASP.NET</a:t>
              </a:r>
            </a:p>
          </p:txBody>
        </p:sp>
      </p:grpSp>
      <p:sp>
        <p:nvSpPr>
          <p:cNvPr id="12" name="Star: 5 Points 11">
            <a:extLst>
              <a:ext uri="{FF2B5EF4-FFF2-40B4-BE49-F238E27FC236}">
                <a16:creationId xmlns:a16="http://schemas.microsoft.com/office/drawing/2014/main" id="{7D599F12-EAC1-4244-8AE9-2BA4F9BB9C4E}"/>
              </a:ext>
            </a:extLst>
          </p:cNvPr>
          <p:cNvSpPr/>
          <p:nvPr/>
        </p:nvSpPr>
        <p:spPr>
          <a:xfrm>
            <a:off x="3200400" y="33410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5C249661-D548-4F87-A754-DEFDDED207CF}"/>
              </a:ext>
            </a:extLst>
          </p:cNvPr>
          <p:cNvSpPr/>
          <p:nvPr/>
        </p:nvSpPr>
        <p:spPr>
          <a:xfrm>
            <a:off x="6475780" y="1929412"/>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6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94"/>
                                        </p:tgtEl>
                                        <p:attrNameLst>
                                          <p:attrName>style.visibility</p:attrName>
                                        </p:attrNameLst>
                                      </p:cBhvr>
                                      <p:to>
                                        <p:strVal val="visible"/>
                                      </p:to>
                                    </p:set>
                                    <p:animEffect transition="in" filter="fade">
                                      <p:cBhvr>
                                        <p:cTn id="10" dur="500"/>
                                        <p:tgtEl>
                                          <p:spTgt spid="30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084"/>
                                        </p:tgtEl>
                                        <p:attrNameLst>
                                          <p:attrName>style.visibility</p:attrName>
                                        </p:attrNameLst>
                                      </p:cBhvr>
                                      <p:to>
                                        <p:strVal val="visible"/>
                                      </p:to>
                                    </p:set>
                                    <p:animEffect transition="in" filter="fade">
                                      <p:cBhvr>
                                        <p:cTn id="29" dur="500"/>
                                        <p:tgtEl>
                                          <p:spTgt spid="30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3098"/>
                                        </p:tgtEl>
                                        <p:attrNameLst>
                                          <p:attrName>style.visibility</p:attrName>
                                        </p:attrNameLst>
                                      </p:cBhvr>
                                      <p:to>
                                        <p:strVal val="visible"/>
                                      </p:to>
                                    </p:set>
                                    <p:animEffect transition="in" filter="fade">
                                      <p:cBhvr>
                                        <p:cTn id="37" dur="500"/>
                                        <p:tgtEl>
                                          <p:spTgt spid="309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3096"/>
                                        </p:tgtEl>
                                        <p:attrNameLst>
                                          <p:attrName>style.visibility</p:attrName>
                                        </p:attrNameLst>
                                      </p:cBhvr>
                                      <p:to>
                                        <p:strVal val="visible"/>
                                      </p:to>
                                    </p:set>
                                    <p:animEffect transition="in" filter="fade">
                                      <p:cBhvr>
                                        <p:cTn id="45" dur="500"/>
                                        <p:tgtEl>
                                          <p:spTgt spid="30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175-A0EE-4F54-94E3-614740CCB97E}"/>
              </a:ext>
            </a:extLst>
          </p:cNvPr>
          <p:cNvSpPr>
            <a:spLocks noGrp="1"/>
          </p:cNvSpPr>
          <p:nvPr>
            <p:ph type="title"/>
          </p:nvPr>
        </p:nvSpPr>
        <p:spPr/>
        <p:txBody>
          <a:bodyPr/>
          <a:lstStyle/>
          <a:p>
            <a:r>
              <a:rPr lang="en-US" dirty="0"/>
              <a:t>front-end web frameworks &amp; tools</a:t>
            </a:r>
          </a:p>
        </p:txBody>
      </p:sp>
      <p:sp>
        <p:nvSpPr>
          <p:cNvPr id="3" name="Content Placeholder 2">
            <a:extLst>
              <a:ext uri="{FF2B5EF4-FFF2-40B4-BE49-F238E27FC236}">
                <a16:creationId xmlns:a16="http://schemas.microsoft.com/office/drawing/2014/main" id="{FD561277-F6D5-4F20-A9B9-00BBA503824F}"/>
              </a:ext>
            </a:extLst>
          </p:cNvPr>
          <p:cNvSpPr>
            <a:spLocks noGrp="1"/>
          </p:cNvSpPr>
          <p:nvPr>
            <p:ph idx="1"/>
          </p:nvPr>
        </p:nvSpPr>
        <p:spPr>
          <a:xfrm>
            <a:off x="838199" y="1825625"/>
            <a:ext cx="5660846" cy="4351338"/>
          </a:xfrm>
        </p:spPr>
        <p:txBody>
          <a:bodyPr>
            <a:normAutofit/>
          </a:bodyPr>
          <a:lstStyle/>
          <a:p>
            <a:pPr marL="0" indent="0">
              <a:buNone/>
            </a:pPr>
            <a:r>
              <a:rPr lang="en-US" b="1" u="sng" dirty="0"/>
              <a:t>JavaScript/TS</a:t>
            </a:r>
          </a:p>
          <a:p>
            <a:r>
              <a:rPr lang="en-US" sz="2800" dirty="0"/>
              <a:t>React</a:t>
            </a:r>
          </a:p>
          <a:p>
            <a:r>
              <a:rPr lang="en-US" sz="2800" dirty="0"/>
              <a:t>EJS</a:t>
            </a:r>
          </a:p>
          <a:p>
            <a:r>
              <a:rPr lang="en-US" sz="2800" dirty="0"/>
              <a:t>Svelte</a:t>
            </a:r>
          </a:p>
          <a:p>
            <a:r>
              <a:rPr lang="en-US" sz="2800" dirty="0"/>
              <a:t>Vue</a:t>
            </a:r>
          </a:p>
          <a:p>
            <a:r>
              <a:rPr lang="en-US" sz="2800" dirty="0"/>
              <a:t>Ember</a:t>
            </a:r>
          </a:p>
          <a:p>
            <a:r>
              <a:rPr lang="en-US" sz="2800" dirty="0"/>
              <a:t>Angular</a:t>
            </a:r>
          </a:p>
        </p:txBody>
      </p:sp>
      <p:pic>
        <p:nvPicPr>
          <p:cNvPr id="4098" name="Picture 2" descr="React (JavaScript library) - Wikipedia">
            <a:extLst>
              <a:ext uri="{FF2B5EF4-FFF2-40B4-BE49-F238E27FC236}">
                <a16:creationId xmlns:a16="http://schemas.microsoft.com/office/drawing/2014/main" id="{A2BC2D94-E005-4CDE-BD9E-6692F26A98A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6919" y="1856741"/>
            <a:ext cx="1277890" cy="1110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mber.js - Wikipedia">
            <a:extLst>
              <a:ext uri="{FF2B5EF4-FFF2-40B4-BE49-F238E27FC236}">
                <a16:creationId xmlns:a16="http://schemas.microsoft.com/office/drawing/2014/main" id="{7D3E68F2-68E9-404F-89D7-022144CC7D29}"/>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15145" y="4296291"/>
            <a:ext cx="1659327" cy="15773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gular (web framework) - Wikipedia">
            <a:extLst>
              <a:ext uri="{FF2B5EF4-FFF2-40B4-BE49-F238E27FC236}">
                <a16:creationId xmlns:a16="http://schemas.microsoft.com/office/drawing/2014/main" id="{BBDA648E-FA6B-406F-99E3-57078C3CA2C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1643" y="1712327"/>
            <a:ext cx="1345658" cy="13456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vuejs · GitHub">
            <a:extLst>
              <a:ext uri="{FF2B5EF4-FFF2-40B4-BE49-F238E27FC236}">
                <a16:creationId xmlns:a16="http://schemas.microsoft.com/office/drawing/2014/main" id="{03D7ECE7-24E6-4609-ADCE-4D155F543F9C}"/>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694075" y="3844753"/>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velte · GitHub">
            <a:extLst>
              <a:ext uri="{FF2B5EF4-FFF2-40B4-BE49-F238E27FC236}">
                <a16:creationId xmlns:a16="http://schemas.microsoft.com/office/drawing/2014/main" id="{540B0D82-FE80-4D4A-95CF-BD08CC415C08}"/>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621721" y="2036937"/>
            <a:ext cx="2042095" cy="204209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lazor now in official preview! - .NET Blog">
            <a:extLst>
              <a:ext uri="{FF2B5EF4-FFF2-40B4-BE49-F238E27FC236}">
                <a16:creationId xmlns:a16="http://schemas.microsoft.com/office/drawing/2014/main" id="{520B590D-9585-41C9-B86F-832AF065659A}"/>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0650" y="2740715"/>
            <a:ext cx="1892005" cy="1892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AC0629-80DB-4253-85D7-DC8BB086F0E6}"/>
              </a:ext>
            </a:extLst>
          </p:cNvPr>
          <p:cNvSpPr txBox="1"/>
          <p:nvPr/>
        </p:nvSpPr>
        <p:spPr>
          <a:xfrm>
            <a:off x="2882470" y="3215622"/>
            <a:ext cx="2819400" cy="822305"/>
          </a:xfrm>
          <a:prstGeom prst="roundRect">
            <a:avLst>
              <a:gd name="adj" fmla="val 50000"/>
            </a:avLst>
          </a:prstGeom>
          <a:solidFill>
            <a:schemeClr val="accent1"/>
          </a:solidFill>
          <a:effectLst>
            <a:softEdge rad="508000"/>
          </a:effectLst>
          <a:scene3d>
            <a:camera prst="orthographicFront"/>
            <a:lightRig rig="threePt" dir="t"/>
          </a:scene3d>
          <a:sp3d>
            <a:bevelT/>
          </a:sp3d>
        </p:spPr>
        <p:txBody>
          <a:bodyPr wrap="square" rtlCol="0">
            <a:spAutoFit/>
          </a:bodyPr>
          <a:lstStyle/>
          <a:p>
            <a:r>
              <a:rPr lang="en-US" sz="3200" b="1" dirty="0">
                <a:solidFill>
                  <a:schemeClr val="accent1">
                    <a:lumMod val="50000"/>
                  </a:schemeClr>
                </a:solidFill>
                <a:latin typeface="Consolas" panose="020B0609020204030204" pitchFamily="49" charset="0"/>
              </a:rPr>
              <a:t>&lt;%= EJS %&gt;</a:t>
            </a:r>
          </a:p>
        </p:txBody>
      </p:sp>
      <p:sp>
        <p:nvSpPr>
          <p:cNvPr id="13" name="Content Placeholder 2">
            <a:extLst>
              <a:ext uri="{FF2B5EF4-FFF2-40B4-BE49-F238E27FC236}">
                <a16:creationId xmlns:a16="http://schemas.microsoft.com/office/drawing/2014/main" id="{E8A667D3-8288-4141-84FF-E7FD9B7BBA04}"/>
              </a:ext>
            </a:extLst>
          </p:cNvPr>
          <p:cNvSpPr txBox="1">
            <a:spLocks/>
          </p:cNvSpPr>
          <p:nvPr/>
        </p:nvSpPr>
        <p:spPr>
          <a:xfrm>
            <a:off x="8374505" y="1825625"/>
            <a:ext cx="1892006" cy="1345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u="sng" dirty="0"/>
              <a:t>C#</a:t>
            </a:r>
          </a:p>
          <a:p>
            <a:r>
              <a:rPr lang="en-US" sz="2800" dirty="0" err="1"/>
              <a:t>Blazor</a:t>
            </a:r>
            <a:endParaRPr lang="en-US" sz="2800" dirty="0"/>
          </a:p>
        </p:txBody>
      </p:sp>
      <p:sp>
        <p:nvSpPr>
          <p:cNvPr id="14" name="Star: 5 Points 13">
            <a:extLst>
              <a:ext uri="{FF2B5EF4-FFF2-40B4-BE49-F238E27FC236}">
                <a16:creationId xmlns:a16="http://schemas.microsoft.com/office/drawing/2014/main" id="{3EE124B6-B034-4F3A-BF0F-6DA57AA82689}"/>
              </a:ext>
            </a:extLst>
          </p:cNvPr>
          <p:cNvSpPr/>
          <p:nvPr/>
        </p:nvSpPr>
        <p:spPr>
          <a:xfrm>
            <a:off x="2149117" y="2192560"/>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3C1D7E81-4E87-4FBD-B753-7E01CE51D774}"/>
              </a:ext>
            </a:extLst>
          </p:cNvPr>
          <p:cNvSpPr/>
          <p:nvPr/>
        </p:nvSpPr>
        <p:spPr>
          <a:xfrm>
            <a:off x="1884172" y="2779056"/>
            <a:ext cx="507959" cy="439123"/>
          </a:xfrm>
          <a:prstGeom prst="star5">
            <a:avLst>
              <a:gd name="adj" fmla="val 22032"/>
              <a:gd name="hf" fmla="val 105146"/>
              <a:gd name="vf" fmla="val 110557"/>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06"/>
                                        </p:tgtEl>
                                        <p:attrNameLst>
                                          <p:attrName>style.visibility</p:attrName>
                                        </p:attrNameLst>
                                      </p:cBhvr>
                                      <p:to>
                                        <p:strVal val="visible"/>
                                      </p:to>
                                    </p:set>
                                    <p:animEffect transition="in" filter="fade">
                                      <p:cBhvr>
                                        <p:cTn id="28" dur="500"/>
                                        <p:tgtEl>
                                          <p:spTgt spid="410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104"/>
                                        </p:tgtEl>
                                        <p:attrNameLst>
                                          <p:attrName>style.visibility</p:attrName>
                                        </p:attrNameLst>
                                      </p:cBhvr>
                                      <p:to>
                                        <p:strVal val="visible"/>
                                      </p:to>
                                    </p:set>
                                    <p:animEffect transition="in" filter="fade">
                                      <p:cBhvr>
                                        <p:cTn id="35" dur="500"/>
                                        <p:tgtEl>
                                          <p:spTgt spid="4104"/>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fade">
                                      <p:cBhvr>
                                        <p:cTn id="42" dur="500"/>
                                        <p:tgtEl>
                                          <p:spTgt spid="4100"/>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102"/>
                                        </p:tgtEl>
                                        <p:attrNameLst>
                                          <p:attrName>style.visibility</p:attrName>
                                        </p:attrNameLst>
                                      </p:cBhvr>
                                      <p:to>
                                        <p:strVal val="visible"/>
                                      </p:to>
                                    </p:set>
                                    <p:animEffect transition="in" filter="fade">
                                      <p:cBhvr>
                                        <p:cTn id="49" dur="500"/>
                                        <p:tgtEl>
                                          <p:spTgt spid="410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108"/>
                                        </p:tgtEl>
                                        <p:attrNameLst>
                                          <p:attrName>style.visibility</p:attrName>
                                        </p:attrNameLst>
                                      </p:cBhvr>
                                      <p:to>
                                        <p:strVal val="visible"/>
                                      </p:to>
                                    </p:set>
                                    <p:animEffect transition="in" filter="fade">
                                      <p:cBhvr>
                                        <p:cTn id="57" dur="500"/>
                                        <p:tgtEl>
                                          <p:spTgt spid="41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animBg="1"/>
      <p:bldP spid="15" grpId="0" animBg="1"/>
    </p:bld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2193</Words>
  <Application>Microsoft Office PowerPoint</Application>
  <PresentationFormat>Widescreen</PresentationFormat>
  <Paragraphs>211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Schoolbook</vt:lpstr>
      <vt:lpstr>Consolas</vt:lpstr>
      <vt:lpstr>Söhne</vt:lpstr>
      <vt:lpstr>CITY SKETCH 16X9</vt:lpstr>
      <vt:lpstr>Choosing a Tech Stack</vt:lpstr>
      <vt:lpstr>agenda</vt:lpstr>
      <vt:lpstr>goals for your hackathon experience</vt:lpstr>
      <vt:lpstr>things to consider</vt:lpstr>
      <vt:lpstr>Technologies &amp; Frameworks</vt:lpstr>
      <vt:lpstr>web v. native</vt:lpstr>
      <vt:lpstr>databases &amp; the beauty of crud</vt:lpstr>
      <vt:lpstr>back-end web frameworks</vt:lpstr>
      <vt:lpstr>front-end web frameworks &amp; tools</vt:lpstr>
      <vt:lpstr>deployment</vt:lpstr>
      <vt:lpstr>general advice</vt:lpstr>
      <vt:lpstr>resources</vt:lpstr>
      <vt:lpstr>closing thoughts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a Tech Stack</dc:title>
  <dc:creator>Joseph Maxwell</dc:creator>
  <cp:lastModifiedBy>Matt Luceen</cp:lastModifiedBy>
  <cp:revision>28</cp:revision>
  <dcterms:created xsi:type="dcterms:W3CDTF">2022-12-02T16:01:21Z</dcterms:created>
  <dcterms:modified xsi:type="dcterms:W3CDTF">2022-12-06T19:44:19Z</dcterms:modified>
</cp:coreProperties>
</file>